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83" r:id="rId3"/>
    <p:sldId id="285" r:id="rId4"/>
    <p:sldId id="276" r:id="rId5"/>
    <p:sldId id="279" r:id="rId6"/>
    <p:sldId id="280" r:id="rId7"/>
    <p:sldId id="282" r:id="rId8"/>
    <p:sldId id="294" r:id="rId9"/>
    <p:sldId id="296" r:id="rId10"/>
    <p:sldId id="284" r:id="rId11"/>
    <p:sldId id="292" r:id="rId12"/>
    <p:sldId id="297" r:id="rId13"/>
    <p:sldId id="287" r:id="rId14"/>
    <p:sldId id="289" r:id="rId15"/>
    <p:sldId id="290" r:id="rId16"/>
    <p:sldId id="295" r:id="rId17"/>
    <p:sldId id="288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966"/>
    <a:srgbClr val="E3002A"/>
    <a:srgbClr val="FFC33E"/>
    <a:srgbClr val="595959"/>
    <a:srgbClr val="DEDEDE"/>
    <a:srgbClr val="283583"/>
    <a:srgbClr val="4FAF4F"/>
    <a:srgbClr val="E0002B"/>
    <a:srgbClr val="7F7F7F"/>
    <a:srgbClr val="E1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8070" autoAdjust="0"/>
  </p:normalViewPr>
  <p:slideViewPr>
    <p:cSldViewPr snapToGrid="0" showGuides="1">
      <p:cViewPr>
        <p:scale>
          <a:sx n="70" d="100"/>
          <a:sy n="70" d="100"/>
        </p:scale>
        <p:origin x="-474" y="-744"/>
      </p:cViewPr>
      <p:guideLst>
        <p:guide orient="horz" pos="3909"/>
        <p:guide pos="24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3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47188903237821E-2"/>
          <c:y val="3.820224719101125E-2"/>
          <c:w val="0.93187769644857843"/>
          <c:h val="0.52555764186351672"/>
        </c:manualLayout>
      </c:layout>
      <c:areaChart>
        <c:grouping val="standard"/>
        <c:varyColors val="0"/>
        <c:ser>
          <c:idx val="2"/>
          <c:order val="2"/>
          <c:tx>
            <c:strRef>
              <c:f>Sheet1!$A$5</c:f>
              <c:strCache>
                <c:ptCount val="1"/>
                <c:pt idx="0">
                  <c:v>Республика Карелия</c:v>
                </c:pt>
              </c:strCache>
            </c:strRef>
          </c:tx>
          <c:spPr>
            <a:solidFill>
              <a:srgbClr val="DEDEDE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6.8811135917435304E-3"/>
                  <c:y val="-0.29550874081780965"/>
                </c:manualLayout>
              </c:layout>
              <c:spPr/>
              <c:txPr>
                <a:bodyPr anchor="t" anchorCtr="0"/>
                <a:lstStyle/>
                <a:p>
                  <a:pPr>
                    <a:defRPr sz="900" b="1">
                      <a:solidFill>
                        <a:srgbClr val="595959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1.7202783979358954E-2"/>
                  <c:y val="-5.2769418003179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Sheet1!$B$2:$R$2</c:f>
              <c:strCache>
                <c:ptCount val="1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</c:strCache>
            </c:strRef>
          </c:cat>
          <c:val>
            <c:numRef>
              <c:f>Sheet1!$B$5:$R$5</c:f>
              <c:numCache>
                <c:formatCode>General</c:formatCode>
                <c:ptCount val="17"/>
                <c:pt idx="0">
                  <c:v>100.7</c:v>
                </c:pt>
                <c:pt idx="1">
                  <c:v>101.2</c:v>
                </c:pt>
                <c:pt idx="2">
                  <c:v>100.4</c:v>
                </c:pt>
                <c:pt idx="3">
                  <c:v>100.5</c:v>
                </c:pt>
                <c:pt idx="4">
                  <c:v>100.9</c:v>
                </c:pt>
                <c:pt idx="5">
                  <c:v>100.7</c:v>
                </c:pt>
                <c:pt idx="6">
                  <c:v>100.76</c:v>
                </c:pt>
                <c:pt idx="7">
                  <c:v>100</c:v>
                </c:pt>
                <c:pt idx="8">
                  <c:v>101.01</c:v>
                </c:pt>
                <c:pt idx="9">
                  <c:v>101.07</c:v>
                </c:pt>
                <c:pt idx="10">
                  <c:v>100.88</c:v>
                </c:pt>
                <c:pt idx="11">
                  <c:v>101.03</c:v>
                </c:pt>
                <c:pt idx="12">
                  <c:v>101.1</c:v>
                </c:pt>
                <c:pt idx="13">
                  <c:v>101.23</c:v>
                </c:pt>
                <c:pt idx="14">
                  <c:v>108.92</c:v>
                </c:pt>
                <c:pt idx="15">
                  <c:v>101.14</c:v>
                </c:pt>
                <c:pt idx="16">
                  <c:v>100.5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08128"/>
        <c:axId val="92254976"/>
      </c:areaChart>
      <c:barChart>
        <c:barDir val="col"/>
        <c:grouping val="clustere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Северо-Западный федеральный округ</c:v>
                </c:pt>
              </c:strCache>
            </c:strRef>
          </c:tx>
          <c:spPr>
            <a:solidFill>
              <a:srgbClr val="FFC33E"/>
            </a:solidFill>
            <a:ln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numFmt formatCode="#,##0.00" sourceLinked="0"/>
            <c:txPr>
              <a:bodyPr rot="-2700000" vert="horz"/>
              <a:lstStyle/>
              <a:p>
                <a:pPr>
                  <a:defRPr sz="900" b="1">
                    <a:solidFill>
                      <a:srgbClr val="FFC33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Sheet1!$B$2:$R$2</c:f>
              <c:strCache>
                <c:ptCount val="1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</c:strCache>
            </c:strRef>
          </c:cat>
          <c:val>
            <c:numRef>
              <c:f>Sheet1!$B$4:$R$4</c:f>
              <c:numCache>
                <c:formatCode>0.0</c:formatCode>
                <c:ptCount val="17"/>
                <c:pt idx="0">
                  <c:v>100.7</c:v>
                </c:pt>
                <c:pt idx="1">
                  <c:v>100.9</c:v>
                </c:pt>
                <c:pt idx="2">
                  <c:v>100.7</c:v>
                </c:pt>
                <c:pt idx="3">
                  <c:v>100.5</c:v>
                </c:pt>
                <c:pt idx="4">
                  <c:v>100.9</c:v>
                </c:pt>
                <c:pt idx="5">
                  <c:v>100.7</c:v>
                </c:pt>
                <c:pt idx="6">
                  <c:v>100.28</c:v>
                </c:pt>
                <c:pt idx="7">
                  <c:v>100.08</c:v>
                </c:pt>
                <c:pt idx="8">
                  <c:v>100.45</c:v>
                </c:pt>
                <c:pt idx="9">
                  <c:v>101.17</c:v>
                </c:pt>
                <c:pt idx="10">
                  <c:v>100.83</c:v>
                </c:pt>
                <c:pt idx="11">
                  <c:v>101.07</c:v>
                </c:pt>
                <c:pt idx="12">
                  <c:v>101</c:v>
                </c:pt>
                <c:pt idx="13">
                  <c:v>101.32</c:v>
                </c:pt>
                <c:pt idx="14">
                  <c:v>107.8</c:v>
                </c:pt>
                <c:pt idx="15">
                  <c:v>101.03</c:v>
                </c:pt>
                <c:pt idx="16">
                  <c:v>100.2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08128"/>
        <c:axId val="92254976"/>
      </c:barChar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47625">
              <a:solidFill>
                <a:srgbClr val="E3002A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2.9678188739193064E-4"/>
                  <c:y val="-5.94316609028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rot="-5400000" vert="horz"/>
              <a:lstStyle/>
              <a:p>
                <a:pPr>
                  <a:defRPr sz="900" b="1">
                    <a:solidFill>
                      <a:srgbClr val="E3002A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Sheet1!$B$2:$R$2</c:f>
              <c:strCache>
                <c:ptCount val="1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</c:strCache>
            </c:strRef>
          </c:cat>
          <c:val>
            <c:numRef>
              <c:f>Sheet1!$B$3:$R$3</c:f>
              <c:numCache>
                <c:formatCode>0.0</c:formatCode>
                <c:ptCount val="17"/>
                <c:pt idx="0">
                  <c:v>100.7</c:v>
                </c:pt>
                <c:pt idx="1">
                  <c:v>100.8</c:v>
                </c:pt>
                <c:pt idx="2">
                  <c:v>100.7</c:v>
                </c:pt>
                <c:pt idx="3">
                  <c:v>100.6</c:v>
                </c:pt>
                <c:pt idx="4">
                  <c:v>100.7</c:v>
                </c:pt>
                <c:pt idx="5">
                  <c:v>100.7</c:v>
                </c:pt>
                <c:pt idx="6">
                  <c:v>100.31</c:v>
                </c:pt>
                <c:pt idx="7">
                  <c:v>100.17</c:v>
                </c:pt>
                <c:pt idx="8">
                  <c:v>100.6</c:v>
                </c:pt>
                <c:pt idx="9">
                  <c:v>101.11</c:v>
                </c:pt>
                <c:pt idx="10">
                  <c:v>100.96</c:v>
                </c:pt>
                <c:pt idx="11">
                  <c:v>100.82</c:v>
                </c:pt>
                <c:pt idx="12">
                  <c:v>101</c:v>
                </c:pt>
                <c:pt idx="13">
                  <c:v>101.17</c:v>
                </c:pt>
                <c:pt idx="14">
                  <c:v>107.61</c:v>
                </c:pt>
                <c:pt idx="15">
                  <c:v>101.56</c:v>
                </c:pt>
                <c:pt idx="16">
                  <c:v>100.1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08128"/>
        <c:axId val="92254976"/>
      </c:lineChart>
      <c:catAx>
        <c:axId val="922081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>
                <a:solidFill>
                  <a:srgbClr val="595959"/>
                </a:solidFill>
              </a:defRPr>
            </a:pPr>
            <a:endParaRPr lang="ru-RU"/>
          </a:p>
        </c:txPr>
        <c:crossAx val="92254976"/>
        <c:crossesAt val="70"/>
        <c:auto val="1"/>
        <c:lblAlgn val="ctr"/>
        <c:lblOffset val="100"/>
        <c:noMultiLvlLbl val="0"/>
      </c:catAx>
      <c:valAx>
        <c:axId val="92254976"/>
        <c:scaling>
          <c:orientation val="minMax"/>
          <c:max val="110"/>
          <c:min val="95"/>
        </c:scaling>
        <c:delete val="1"/>
        <c:axPos val="l"/>
        <c:numFmt formatCode="0" sourceLinked="0"/>
        <c:majorTickMark val="none"/>
        <c:minorTickMark val="none"/>
        <c:tickLblPos val="nextTo"/>
        <c:crossAx val="92208128"/>
        <c:crosses val="autoZero"/>
        <c:crossBetween val="between"/>
        <c:majorUnit val="5"/>
        <c:minorUnit val="1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4303489411789E-3"/>
          <c:y val="0.1854180971697077"/>
          <c:w val="0.99320356965105883"/>
          <c:h val="0.2795887277846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декабрю 2020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905034106463991E-2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33560709759937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787755798479931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033560709759746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29614597592032E-2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905034106464031E-2"/>
                  <c:y val="-1.2164124691856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2164124691856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6787755798480729E-3"/>
                  <c:y val="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52793656210391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4525170532319957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7.527936562103995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</c:spPr>
            <c:txPr>
              <a:bodyPr rot="-5400000" vert="horz" anchor="t" anchorCtr="1"/>
              <a:lstStyle/>
              <a:p>
                <a:pPr>
                  <a:defRPr sz="10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Сахар</c:v>
                </c:pt>
                <c:pt idx="1">
                  <c:v>Плодоовощная продукция, 
включая картофель</c:v>
                </c:pt>
                <c:pt idx="2">
                  <c:v>Чай, кофе, какао</c:v>
                </c:pt>
                <c:pt idx="3">
                  <c:v>Макаронные 
и крупяные изделия</c:v>
                </c:pt>
                <c:pt idx="4">
                  <c:v>Мука</c:v>
                </c:pt>
                <c:pt idx="5">
                  <c:v>Молоко и молочная 
продукция</c:v>
                </c:pt>
                <c:pt idx="6">
                  <c:v>Соль, соус, 
специи, концентраты</c:v>
                </c:pt>
                <c:pt idx="7">
                  <c:v>Общественное питание</c:v>
                </c:pt>
                <c:pt idx="8">
                  <c:v>Сыр</c:v>
                </c:pt>
                <c:pt idx="9">
                  <c:v>Рыбопродукты</c:v>
                </c:pt>
                <c:pt idx="10">
                  <c:v>Алкогольные напитки</c:v>
                </c:pt>
                <c:pt idx="11">
                  <c:v>Хлеб и хлебобулочные 
изделия</c:v>
                </c:pt>
                <c:pt idx="12">
                  <c:v>Масло и жиры</c:v>
                </c:pt>
                <c:pt idx="13">
                  <c:v>Мясопродукты</c:v>
                </c:pt>
                <c:pt idx="14">
                  <c:v>Яйца</c:v>
                </c:pt>
              </c:strCache>
            </c:strRef>
          </c:cat>
          <c:val>
            <c:numRef>
              <c:f>Лист1!$C$2:$C$16</c:f>
              <c:numCache>
                <c:formatCode>0.00</c:formatCode>
                <c:ptCount val="15"/>
                <c:pt idx="0">
                  <c:v>97.95</c:v>
                </c:pt>
                <c:pt idx="1">
                  <c:v>109.74</c:v>
                </c:pt>
                <c:pt idx="2">
                  <c:v>101.91</c:v>
                </c:pt>
                <c:pt idx="3">
                  <c:v>105.62</c:v>
                </c:pt>
                <c:pt idx="4">
                  <c:v>99.4</c:v>
                </c:pt>
                <c:pt idx="5">
                  <c:v>102.05</c:v>
                </c:pt>
                <c:pt idx="6">
                  <c:v>111.08</c:v>
                </c:pt>
                <c:pt idx="7">
                  <c:v>100.63</c:v>
                </c:pt>
                <c:pt idx="8">
                  <c:v>103.03</c:v>
                </c:pt>
                <c:pt idx="9">
                  <c:v>104.84</c:v>
                </c:pt>
                <c:pt idx="10">
                  <c:v>101.92</c:v>
                </c:pt>
                <c:pt idx="11">
                  <c:v>102.94</c:v>
                </c:pt>
                <c:pt idx="12">
                  <c:v>100.89</c:v>
                </c:pt>
                <c:pt idx="13">
                  <c:v>105.51</c:v>
                </c:pt>
                <c:pt idx="14">
                  <c:v>110.94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 к декабрю 2021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Pt>
            <c:idx val="1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Lbls>
            <c:dLbl>
              <c:idx val="4"/>
              <c:spPr/>
              <c:txPr>
                <a:bodyPr rot="-5400000" vert="horz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2905034106463991E-2"/>
                  <c:y val="0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Сахар</c:v>
                </c:pt>
                <c:pt idx="1">
                  <c:v>Плодоовощная продукция, 
включая картофель</c:v>
                </c:pt>
                <c:pt idx="2">
                  <c:v>Чай, кофе, какао</c:v>
                </c:pt>
                <c:pt idx="3">
                  <c:v>Макаронные 
и крупяные изделия</c:v>
                </c:pt>
                <c:pt idx="4">
                  <c:v>Мука</c:v>
                </c:pt>
                <c:pt idx="5">
                  <c:v>Молоко и молочная 
продукция</c:v>
                </c:pt>
                <c:pt idx="6">
                  <c:v>Соль, соус, 
специи, концентраты</c:v>
                </c:pt>
                <c:pt idx="7">
                  <c:v>Общественное питание</c:v>
                </c:pt>
                <c:pt idx="8">
                  <c:v>Сыр</c:v>
                </c:pt>
                <c:pt idx="9">
                  <c:v>Рыбопродукты</c:v>
                </c:pt>
                <c:pt idx="10">
                  <c:v>Алкогольные напитки</c:v>
                </c:pt>
                <c:pt idx="11">
                  <c:v>Хлеб и хлебобулочные 
изделия</c:v>
                </c:pt>
                <c:pt idx="12">
                  <c:v>Масло и жиры</c:v>
                </c:pt>
                <c:pt idx="13">
                  <c:v>Мясопродукты</c:v>
                </c:pt>
                <c:pt idx="14">
                  <c:v>Яйца</c:v>
                </c:pt>
              </c:strCache>
            </c:strRef>
          </c:cat>
          <c:val>
            <c:numRef>
              <c:f>Лист1!$B$2:$B$16</c:f>
              <c:numCache>
                <c:formatCode>0.00</c:formatCode>
                <c:ptCount val="15"/>
                <c:pt idx="0">
                  <c:v>141.34</c:v>
                </c:pt>
                <c:pt idx="1">
                  <c:v>125.65</c:v>
                </c:pt>
                <c:pt idx="2">
                  <c:v>123.4</c:v>
                </c:pt>
                <c:pt idx="3">
                  <c:v>121.9</c:v>
                </c:pt>
                <c:pt idx="4">
                  <c:v>121.33</c:v>
                </c:pt>
                <c:pt idx="5">
                  <c:v>116.06</c:v>
                </c:pt>
                <c:pt idx="6">
                  <c:v>116.01</c:v>
                </c:pt>
                <c:pt idx="7">
                  <c:v>112.61</c:v>
                </c:pt>
                <c:pt idx="8">
                  <c:v>112.57</c:v>
                </c:pt>
                <c:pt idx="9">
                  <c:v>111.73</c:v>
                </c:pt>
                <c:pt idx="10">
                  <c:v>109.44</c:v>
                </c:pt>
                <c:pt idx="11">
                  <c:v>109.34</c:v>
                </c:pt>
                <c:pt idx="12">
                  <c:v>108.83</c:v>
                </c:pt>
                <c:pt idx="13">
                  <c:v>107.1</c:v>
                </c:pt>
                <c:pt idx="14">
                  <c:v>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90118016"/>
        <c:axId val="90119552"/>
      </c:barChart>
      <c:catAx>
        <c:axId val="901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0119552"/>
        <c:crosses val="autoZero"/>
        <c:auto val="1"/>
        <c:lblAlgn val="ctr"/>
        <c:lblOffset val="100"/>
        <c:noMultiLvlLbl val="0"/>
      </c:catAx>
      <c:valAx>
        <c:axId val="9011955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9011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5081277431777"/>
          <c:y val="0.91438852258415781"/>
          <c:w val="0.75881117761423278"/>
          <c:h val="8.5611477415842227E-2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4303489411789E-3"/>
          <c:y val="0.1854180971697077"/>
          <c:w val="0.99320356965105883"/>
          <c:h val="0.2795887277846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апрелю 2021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279365621039934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33560709759937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787755798479931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033560709759746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5279365621039951E-3"/>
                  <c:y val="-9.12309351889210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770975443599963E-3"/>
                  <c:y val="-1.2164124691856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016780354879968E-3"/>
                  <c:y val="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2262585266159978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22625852661607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2262585266160768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2262585266159978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-6.082062345928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4.3016780354879968E-3"/>
                  <c:y val="-9.12309351889210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</c:spPr>
            <c:txPr>
              <a:bodyPr rot="-5400000" vert="horz" anchor="t" anchorCtr="1"/>
              <a:lstStyle/>
              <a:p>
                <a:pPr>
                  <a:defRPr sz="10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Спички</c:v>
                </c:pt>
                <c:pt idx="1">
                  <c:v>Ювелирные изделия</c:v>
                </c:pt>
                <c:pt idx="2">
                  <c:v>Товары 
для животных</c:v>
                </c:pt>
                <c:pt idx="3">
                  <c:v>Бумажно-беловые 
товары</c:v>
                </c:pt>
                <c:pt idx="4">
                  <c:v>Парфюмерно-
косметические товары</c:v>
                </c:pt>
                <c:pt idx="5">
                  <c:v>Элетротовары 
и другие бытовые 
приборы</c:v>
                </c:pt>
                <c:pt idx="6">
                  <c:v>Моющие и чистящие 
средства</c:v>
                </c:pt>
                <c:pt idx="7">
                  <c:v>Печатные издания</c:v>
                </c:pt>
                <c:pt idx="8">
                  <c:v>Чулочно-носочные 
изделия</c:v>
                </c:pt>
                <c:pt idx="9">
                  <c:v>Ткани</c:v>
                </c:pt>
                <c:pt idx="10">
                  <c:v>Мебель</c:v>
                </c:pt>
                <c:pt idx="11">
                  <c:v>Одежда и белье</c:v>
                </c:pt>
                <c:pt idx="12">
                  <c:v>Легковые 
автомобили</c:v>
                </c:pt>
                <c:pt idx="13">
                  <c:v>Трикотажные изделия</c:v>
                </c:pt>
                <c:pt idx="14">
                  <c:v>Инструменты 
и оборудование</c:v>
                </c:pt>
                <c:pt idx="15">
                  <c:v>Школьно-письменные 
принадлежности
 и канцелярские товары</c:v>
                </c:pt>
                <c:pt idx="16">
                  <c:v>Табачные изделия</c:v>
                </c:pt>
                <c:pt idx="17">
                  <c:v>Медицинские товары</c:v>
                </c:pt>
                <c:pt idx="18">
                  <c:v>Обувь кожаная, 
текстильная 
и комбинированная</c:v>
                </c:pt>
                <c:pt idx="19">
                  <c:v>Садоводство</c:v>
                </c:pt>
                <c:pt idx="20">
                  <c:v>Строительные 
материалы</c:v>
                </c:pt>
                <c:pt idx="21">
                  <c:v>Галантерея</c:v>
                </c:pt>
                <c:pt idx="22">
                  <c:v>Велосипеды 
и мотоциклы</c:v>
                </c:pt>
                <c:pt idx="23">
                  <c:v>Топливо моторное</c:v>
                </c:pt>
                <c:pt idx="24">
                  <c:v>Персональные 
компьютеры</c:v>
                </c:pt>
                <c:pt idx="25">
                  <c:v>Телерадиотовары</c:v>
                </c:pt>
                <c:pt idx="26">
                  <c:v>Средства связи</c:v>
                </c:pt>
              </c:strCache>
            </c:strRef>
          </c:cat>
          <c:val>
            <c:numRef>
              <c:f>Лист1!$C$2:$C$28</c:f>
              <c:numCache>
                <c:formatCode>0.00</c:formatCode>
                <c:ptCount val="27"/>
                <c:pt idx="0">
                  <c:v>100.42</c:v>
                </c:pt>
                <c:pt idx="1">
                  <c:v>102.99</c:v>
                </c:pt>
                <c:pt idx="2">
                  <c:v>100.84</c:v>
                </c:pt>
                <c:pt idx="3">
                  <c:v>100.58</c:v>
                </c:pt>
                <c:pt idx="4">
                  <c:v>101.19</c:v>
                </c:pt>
                <c:pt idx="5">
                  <c:v>100.69</c:v>
                </c:pt>
                <c:pt idx="6">
                  <c:v>100.47</c:v>
                </c:pt>
                <c:pt idx="7">
                  <c:v>100.66</c:v>
                </c:pt>
                <c:pt idx="8">
                  <c:v>100.39</c:v>
                </c:pt>
                <c:pt idx="9">
                  <c:v>100.02</c:v>
                </c:pt>
                <c:pt idx="10">
                  <c:v>100.52</c:v>
                </c:pt>
                <c:pt idx="11">
                  <c:v>100.09</c:v>
                </c:pt>
                <c:pt idx="12">
                  <c:v>101.73</c:v>
                </c:pt>
                <c:pt idx="13">
                  <c:v>100.12</c:v>
                </c:pt>
                <c:pt idx="14">
                  <c:v>99.72</c:v>
                </c:pt>
                <c:pt idx="15">
                  <c:v>100.96</c:v>
                </c:pt>
                <c:pt idx="16">
                  <c:v>100.46</c:v>
                </c:pt>
                <c:pt idx="17">
                  <c:v>100.46</c:v>
                </c:pt>
                <c:pt idx="18">
                  <c:v>99.59</c:v>
                </c:pt>
                <c:pt idx="19">
                  <c:v>98</c:v>
                </c:pt>
                <c:pt idx="20">
                  <c:v>102.02</c:v>
                </c:pt>
                <c:pt idx="21">
                  <c:v>100.25</c:v>
                </c:pt>
                <c:pt idx="22">
                  <c:v>102.17</c:v>
                </c:pt>
                <c:pt idx="23">
                  <c:v>100.3</c:v>
                </c:pt>
                <c:pt idx="24">
                  <c:v>99.79</c:v>
                </c:pt>
                <c:pt idx="25">
                  <c:v>101.96</c:v>
                </c:pt>
                <c:pt idx="26">
                  <c:v>101.21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 к апрелю 2022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Pt>
            <c:idx val="18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2.1508390177439984E-3"/>
                  <c:y val="-3.0410311729640355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lang="en-US" sz="10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1508390177439984E-3"/>
                  <c:y val="-9.12309351889210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22625852661599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1.0754195088719992E-3"/>
                  <c:y val="-9.12309351889210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15083901774399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6.4525170532319957E-3"/>
                  <c:y val="-6.082062345928071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6.4525170532319957E-3"/>
                  <c:y val="6.082062345928071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7.5279365621039951E-3"/>
                  <c:y val="3.0410311729640355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1.0754195088719993E-2"/>
                  <c:y val="1.216412469185614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1.0754195088719993E-2"/>
                  <c:y val="6.082062345928071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5.7580670223454393E-3"/>
                  <c:y val="-2.4328249383712284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="1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Спички</c:v>
                </c:pt>
                <c:pt idx="1">
                  <c:v>Ювелирные изделия</c:v>
                </c:pt>
                <c:pt idx="2">
                  <c:v>Товары 
для животных</c:v>
                </c:pt>
                <c:pt idx="3">
                  <c:v>Бумажно-беловые 
товары</c:v>
                </c:pt>
                <c:pt idx="4">
                  <c:v>Парфюмерно-
косметические товары</c:v>
                </c:pt>
                <c:pt idx="5">
                  <c:v>Элетротовары 
и другие бытовые 
приборы</c:v>
                </c:pt>
                <c:pt idx="6">
                  <c:v>Моющие и чистящие 
средства</c:v>
                </c:pt>
                <c:pt idx="7">
                  <c:v>Печатные издания</c:v>
                </c:pt>
                <c:pt idx="8">
                  <c:v>Чулочно-носочные 
изделия</c:v>
                </c:pt>
                <c:pt idx="9">
                  <c:v>Ткани</c:v>
                </c:pt>
                <c:pt idx="10">
                  <c:v>Мебель</c:v>
                </c:pt>
                <c:pt idx="11">
                  <c:v>Одежда и белье</c:v>
                </c:pt>
                <c:pt idx="12">
                  <c:v>Легковые 
автомобили</c:v>
                </c:pt>
                <c:pt idx="13">
                  <c:v>Трикотажные изделия</c:v>
                </c:pt>
                <c:pt idx="14">
                  <c:v>Инструменты 
и оборудование</c:v>
                </c:pt>
                <c:pt idx="15">
                  <c:v>Школьно-письменные 
принадлежности
 и канцелярские товары</c:v>
                </c:pt>
                <c:pt idx="16">
                  <c:v>Табачные изделия</c:v>
                </c:pt>
                <c:pt idx="17">
                  <c:v>Медицинские товары</c:v>
                </c:pt>
                <c:pt idx="18">
                  <c:v>Обувь кожаная, 
текстильная 
и комбинированная</c:v>
                </c:pt>
                <c:pt idx="19">
                  <c:v>Садоводство</c:v>
                </c:pt>
                <c:pt idx="20">
                  <c:v>Строительные 
материалы</c:v>
                </c:pt>
                <c:pt idx="21">
                  <c:v>Галантерея</c:v>
                </c:pt>
                <c:pt idx="22">
                  <c:v>Велосипеды 
и мотоциклы</c:v>
                </c:pt>
                <c:pt idx="23">
                  <c:v>Топливо моторное</c:v>
                </c:pt>
                <c:pt idx="24">
                  <c:v>Персональные 
компьютеры</c:v>
                </c:pt>
                <c:pt idx="25">
                  <c:v>Телерадиотовары</c:v>
                </c:pt>
                <c:pt idx="26">
                  <c:v>Средства связи</c:v>
                </c:pt>
              </c:strCache>
            </c:strRef>
          </c:cat>
          <c:val>
            <c:numRef>
              <c:f>Лист1!$B$2:$B$28</c:f>
              <c:numCache>
                <c:formatCode>0.00</c:formatCode>
                <c:ptCount val="27"/>
                <c:pt idx="0">
                  <c:v>104.91</c:v>
                </c:pt>
                <c:pt idx="1">
                  <c:v>104.54</c:v>
                </c:pt>
                <c:pt idx="2">
                  <c:v>104.44</c:v>
                </c:pt>
                <c:pt idx="3">
                  <c:v>103.88</c:v>
                </c:pt>
                <c:pt idx="4">
                  <c:v>103.82</c:v>
                </c:pt>
                <c:pt idx="5">
                  <c:v>102.25</c:v>
                </c:pt>
                <c:pt idx="6">
                  <c:v>102.08</c:v>
                </c:pt>
                <c:pt idx="7">
                  <c:v>101.9</c:v>
                </c:pt>
                <c:pt idx="8">
                  <c:v>101.74</c:v>
                </c:pt>
                <c:pt idx="9">
                  <c:v>101.27</c:v>
                </c:pt>
                <c:pt idx="10">
                  <c:v>101.15</c:v>
                </c:pt>
                <c:pt idx="11">
                  <c:v>100.7</c:v>
                </c:pt>
                <c:pt idx="12">
                  <c:v>100.67</c:v>
                </c:pt>
                <c:pt idx="13">
                  <c:v>100.38</c:v>
                </c:pt>
                <c:pt idx="14">
                  <c:v>100.27</c:v>
                </c:pt>
                <c:pt idx="15">
                  <c:v>100.27</c:v>
                </c:pt>
                <c:pt idx="16">
                  <c:v>100.2</c:v>
                </c:pt>
                <c:pt idx="17">
                  <c:v>100.17</c:v>
                </c:pt>
                <c:pt idx="18">
                  <c:v>99.91</c:v>
                </c:pt>
                <c:pt idx="19">
                  <c:v>99.85</c:v>
                </c:pt>
                <c:pt idx="20">
                  <c:v>99.78</c:v>
                </c:pt>
                <c:pt idx="21">
                  <c:v>99.76</c:v>
                </c:pt>
                <c:pt idx="22">
                  <c:v>99.49</c:v>
                </c:pt>
                <c:pt idx="23">
                  <c:v>99</c:v>
                </c:pt>
                <c:pt idx="24">
                  <c:v>95.74</c:v>
                </c:pt>
                <c:pt idx="25">
                  <c:v>95.24</c:v>
                </c:pt>
                <c:pt idx="26">
                  <c:v>91.78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91323008"/>
        <c:axId val="91328896"/>
      </c:barChart>
      <c:catAx>
        <c:axId val="913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1328896"/>
        <c:crosses val="autoZero"/>
        <c:auto val="1"/>
        <c:lblAlgn val="ctr"/>
        <c:lblOffset val="100"/>
        <c:noMultiLvlLbl val="0"/>
      </c:catAx>
      <c:valAx>
        <c:axId val="9132889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913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5081277431777"/>
          <c:y val="0.91438852258415781"/>
          <c:w val="0.75881117761423278"/>
          <c:h val="8.5611477415842227E-2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4303489411789E-3"/>
          <c:y val="0.1854180971697077"/>
          <c:w val="0.99320356965105883"/>
          <c:h val="0.2795887277846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декабрю 2020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279365621039934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33560709759937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526017319334814E-3"/>
                  <c:y val="-2.43282493837122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033560709759937E-3"/>
                  <c:y val="-9.12309351889210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4525170532319957E-3"/>
                  <c:y val="-2.73692805566763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4525170532319957E-3"/>
                  <c:y val="-3.0410311729640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016780354879968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4525170532319957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678775579848033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3016780354879968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016780354879968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527936562103995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</c:spPr>
            <c:txPr>
              <a:bodyPr rot="-5400000" vert="horz" anchor="t" anchorCtr="1"/>
              <a:lstStyle/>
              <a:p>
                <a:pPr>
                  <a:defRPr sz="10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Ювелирные изделия</c:v>
                </c:pt>
                <c:pt idx="1">
                  <c:v>Спички</c:v>
                </c:pt>
                <c:pt idx="2">
                  <c:v>Легковые 
автомобили</c:v>
                </c:pt>
                <c:pt idx="3">
                  <c:v>Велосипеды 
и мотоциклы</c:v>
                </c:pt>
                <c:pt idx="4">
                  <c:v>Элетротовары 
и другие бытовые 
приборы</c:v>
                </c:pt>
                <c:pt idx="5">
                  <c:v>Товары 
для животных</c:v>
                </c:pt>
                <c:pt idx="6">
                  <c:v>Парфюмерно-
косметические товары</c:v>
                </c:pt>
                <c:pt idx="7">
                  <c:v>Бумажно-беловые 
товары</c:v>
                </c:pt>
                <c:pt idx="8">
                  <c:v>Инструменты 
и оборудование</c:v>
                </c:pt>
                <c:pt idx="9">
                  <c:v>Садоводство</c:v>
                </c:pt>
                <c:pt idx="10">
                  <c:v>Моющие и чистящие 
средства</c:v>
                </c:pt>
                <c:pt idx="11">
                  <c:v>Мебель</c:v>
                </c:pt>
                <c:pt idx="12">
                  <c:v>Строительные 
материалы</c:v>
                </c:pt>
                <c:pt idx="13">
                  <c:v>Печатные издания</c:v>
                </c:pt>
                <c:pt idx="14">
                  <c:v>Школьно-письменные 
принадлежности 
и канцелярские товары</c:v>
                </c:pt>
                <c:pt idx="15">
                  <c:v>Медицинские товары</c:v>
                </c:pt>
                <c:pt idx="16">
                  <c:v>Персональные 
компьютеры</c:v>
                </c:pt>
                <c:pt idx="17">
                  <c:v>Одежда и белье</c:v>
                </c:pt>
                <c:pt idx="18">
                  <c:v>Средства связи</c:v>
                </c:pt>
                <c:pt idx="19">
                  <c:v>Галантерея</c:v>
                </c:pt>
                <c:pt idx="20">
                  <c:v>Обувь кожаная, 
текстильная 
и комбинированная</c:v>
                </c:pt>
                <c:pt idx="21">
                  <c:v>Чулочно-носочные 
изделия</c:v>
                </c:pt>
                <c:pt idx="22">
                  <c:v>Ткани</c:v>
                </c:pt>
                <c:pt idx="23">
                  <c:v>Трикотажные изделия</c:v>
                </c:pt>
                <c:pt idx="24">
                  <c:v>Телерадиотовары</c:v>
                </c:pt>
                <c:pt idx="25">
                  <c:v>Табачные изделия</c:v>
                </c:pt>
                <c:pt idx="26">
                  <c:v>Топливо моторное</c:v>
                </c:pt>
              </c:strCache>
            </c:strRef>
          </c:cat>
          <c:val>
            <c:numRef>
              <c:f>Лист1!$C$2:$C$28</c:f>
              <c:numCache>
                <c:formatCode>0.00</c:formatCode>
                <c:ptCount val="27"/>
                <c:pt idx="0">
                  <c:v>104.92</c:v>
                </c:pt>
                <c:pt idx="1">
                  <c:v>106.22</c:v>
                </c:pt>
                <c:pt idx="2">
                  <c:v>105.44</c:v>
                </c:pt>
                <c:pt idx="3">
                  <c:v>103.12</c:v>
                </c:pt>
                <c:pt idx="4">
                  <c:v>103.12</c:v>
                </c:pt>
                <c:pt idx="5">
                  <c:v>101.73</c:v>
                </c:pt>
                <c:pt idx="6">
                  <c:v>104.47</c:v>
                </c:pt>
                <c:pt idx="7">
                  <c:v>102.69</c:v>
                </c:pt>
                <c:pt idx="8">
                  <c:v>103.7</c:v>
                </c:pt>
                <c:pt idx="9">
                  <c:v>105.13</c:v>
                </c:pt>
                <c:pt idx="10">
                  <c:v>103.85</c:v>
                </c:pt>
                <c:pt idx="11">
                  <c:v>103.37</c:v>
                </c:pt>
                <c:pt idx="12">
                  <c:v>110.4</c:v>
                </c:pt>
                <c:pt idx="13">
                  <c:v>101.2</c:v>
                </c:pt>
                <c:pt idx="14">
                  <c:v>103.7</c:v>
                </c:pt>
                <c:pt idx="15">
                  <c:v>102.73</c:v>
                </c:pt>
                <c:pt idx="16">
                  <c:v>101.47</c:v>
                </c:pt>
                <c:pt idx="17">
                  <c:v>101.4</c:v>
                </c:pt>
                <c:pt idx="18">
                  <c:v>99.17</c:v>
                </c:pt>
                <c:pt idx="19">
                  <c:v>102.08</c:v>
                </c:pt>
                <c:pt idx="20">
                  <c:v>100.43</c:v>
                </c:pt>
                <c:pt idx="21">
                  <c:v>101.59</c:v>
                </c:pt>
                <c:pt idx="22">
                  <c:v>102.09</c:v>
                </c:pt>
                <c:pt idx="23">
                  <c:v>101.47</c:v>
                </c:pt>
                <c:pt idx="24">
                  <c:v>107.93</c:v>
                </c:pt>
                <c:pt idx="25">
                  <c:v>108.9</c:v>
                </c:pt>
                <c:pt idx="26">
                  <c:v>103.49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 декабрю 2021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Pt>
            <c:idx val="26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Lbls>
            <c:dLbl>
              <c:idx val="4"/>
              <c:spPr/>
              <c:txPr>
                <a:bodyPr rot="-5400000" vert="horz"/>
                <a:lstStyle/>
                <a:p>
                  <a:pPr algn="ctr">
                    <a:defRPr lang="en-US" sz="10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4.30167803548799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4.30167803548799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4.30167803548799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4.30167803548799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4.3016780354879968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3.2262585266159978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z="1000">
                        <a:solidFill>
                          <a:srgbClr val="459966"/>
                        </a:solidFill>
                      </a:rPr>
                      <a:t>99.32</a:t>
                    </a:r>
                    <a:endParaRPr lang="en-US">
                      <a:solidFill>
                        <a:srgbClr val="459966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="1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Лист1!$A$2:$A$28</c:f>
              <c:strCache>
                <c:ptCount val="27"/>
                <c:pt idx="0">
                  <c:v>Ювелирные изделия</c:v>
                </c:pt>
                <c:pt idx="1">
                  <c:v>Спички</c:v>
                </c:pt>
                <c:pt idx="2">
                  <c:v>Легковые 
автомобили</c:v>
                </c:pt>
                <c:pt idx="3">
                  <c:v>Велосипеды 
и мотоциклы</c:v>
                </c:pt>
                <c:pt idx="4">
                  <c:v>Элетротовары 
и другие бытовые 
приборы</c:v>
                </c:pt>
                <c:pt idx="5">
                  <c:v>Товары 
для животных</c:v>
                </c:pt>
                <c:pt idx="6">
                  <c:v>Парфюмерно-
косметические товары</c:v>
                </c:pt>
                <c:pt idx="7">
                  <c:v>Бумажно-беловые 
товары</c:v>
                </c:pt>
                <c:pt idx="8">
                  <c:v>Инструменты 
и оборудование</c:v>
                </c:pt>
                <c:pt idx="9">
                  <c:v>Садоводство</c:v>
                </c:pt>
                <c:pt idx="10">
                  <c:v>Моющие и чистящие 
средства</c:v>
                </c:pt>
                <c:pt idx="11">
                  <c:v>Мебель</c:v>
                </c:pt>
                <c:pt idx="12">
                  <c:v>Строительные 
материалы</c:v>
                </c:pt>
                <c:pt idx="13">
                  <c:v>Печатные издания</c:v>
                </c:pt>
                <c:pt idx="14">
                  <c:v>Школьно-письменные 
принадлежности 
и канцелярские товары</c:v>
                </c:pt>
                <c:pt idx="15">
                  <c:v>Медицинские товары</c:v>
                </c:pt>
                <c:pt idx="16">
                  <c:v>Персональные 
компьютеры</c:v>
                </c:pt>
                <c:pt idx="17">
                  <c:v>Одежда и белье</c:v>
                </c:pt>
                <c:pt idx="18">
                  <c:v>Средства связи</c:v>
                </c:pt>
                <c:pt idx="19">
                  <c:v>Галантерея</c:v>
                </c:pt>
                <c:pt idx="20">
                  <c:v>Обувь кожаная, 
текстильная 
и комбинированная</c:v>
                </c:pt>
                <c:pt idx="21">
                  <c:v>Чулочно-носочные 
изделия</c:v>
                </c:pt>
                <c:pt idx="22">
                  <c:v>Ткани</c:v>
                </c:pt>
                <c:pt idx="23">
                  <c:v>Трикотажные изделия</c:v>
                </c:pt>
                <c:pt idx="24">
                  <c:v>Телерадиотовары</c:v>
                </c:pt>
                <c:pt idx="25">
                  <c:v>Табачные изделия</c:v>
                </c:pt>
                <c:pt idx="26">
                  <c:v>Топливо моторное</c:v>
                </c:pt>
              </c:strCache>
            </c:strRef>
          </c:cat>
          <c:val>
            <c:numRef>
              <c:f>Лист1!$B$2:$B$28</c:f>
              <c:numCache>
                <c:formatCode>0.00</c:formatCode>
                <c:ptCount val="27"/>
                <c:pt idx="0">
                  <c:v>167.41</c:v>
                </c:pt>
                <c:pt idx="1">
                  <c:v>141.96</c:v>
                </c:pt>
                <c:pt idx="2">
                  <c:v>128.4</c:v>
                </c:pt>
                <c:pt idx="3">
                  <c:v>127.15</c:v>
                </c:pt>
                <c:pt idx="4">
                  <c:v>125.08</c:v>
                </c:pt>
                <c:pt idx="5">
                  <c:v>123.47</c:v>
                </c:pt>
                <c:pt idx="6">
                  <c:v>122.1</c:v>
                </c:pt>
                <c:pt idx="7">
                  <c:v>119.93</c:v>
                </c:pt>
                <c:pt idx="8">
                  <c:v>119.1</c:v>
                </c:pt>
                <c:pt idx="9">
                  <c:v>118.74</c:v>
                </c:pt>
                <c:pt idx="10">
                  <c:v>118.08</c:v>
                </c:pt>
                <c:pt idx="11">
                  <c:v>114.96</c:v>
                </c:pt>
                <c:pt idx="12">
                  <c:v>114.35</c:v>
                </c:pt>
                <c:pt idx="13">
                  <c:v>112.35</c:v>
                </c:pt>
                <c:pt idx="14">
                  <c:v>109.16</c:v>
                </c:pt>
                <c:pt idx="15">
                  <c:v>108.98</c:v>
                </c:pt>
                <c:pt idx="16">
                  <c:v>108.55</c:v>
                </c:pt>
                <c:pt idx="17">
                  <c:v>106.68</c:v>
                </c:pt>
                <c:pt idx="18">
                  <c:v>105.28</c:v>
                </c:pt>
                <c:pt idx="19">
                  <c:v>105.28</c:v>
                </c:pt>
                <c:pt idx="20">
                  <c:v>105.11</c:v>
                </c:pt>
                <c:pt idx="21">
                  <c:v>104.94</c:v>
                </c:pt>
                <c:pt idx="22">
                  <c:v>104.15</c:v>
                </c:pt>
                <c:pt idx="23">
                  <c:v>103.92</c:v>
                </c:pt>
                <c:pt idx="24">
                  <c:v>101.22</c:v>
                </c:pt>
                <c:pt idx="25">
                  <c:v>101</c:v>
                </c:pt>
                <c:pt idx="26">
                  <c:v>99.32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174426752"/>
        <c:axId val="174436736"/>
      </c:barChart>
      <c:catAx>
        <c:axId val="1744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4436736"/>
        <c:crosses val="autoZero"/>
        <c:auto val="1"/>
        <c:lblAlgn val="ctr"/>
        <c:lblOffset val="100"/>
        <c:noMultiLvlLbl val="0"/>
      </c:catAx>
      <c:valAx>
        <c:axId val="17443673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7442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5081277431777"/>
          <c:y val="0.91438852258415781"/>
          <c:w val="0.75881117761423278"/>
          <c:h val="8.5611477415842227E-2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21613094207022E-3"/>
          <c:y val="8.1668384346421426E-3"/>
          <c:w val="0.9925678386905793"/>
          <c:h val="0.623598339700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 2022 г.  к декабрю 2021 г.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5"/>
              <c:layout>
                <c:manualLayout>
                  <c:x val="-1.6681956270681808E-2"/>
                  <c:y val="-1.1569711497400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</c:spPr>
            <c:txPr>
              <a:bodyPr rot="-5400000" vert="horz"/>
              <a:lstStyle/>
              <a:p>
                <a:pPr>
                  <a:defRPr sz="12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
Дизельное 
топливо</c:v>
                </c:pt>
                <c:pt idx="1">
                  <c:v>
Бензин автомобильный 
марки АИ-98 и выше</c:v>
                </c:pt>
                <c:pt idx="3">
                  <c:v>
Бензин автомобильный 
марки АИ-92</c:v>
                </c:pt>
                <c:pt idx="4">
                  <c:v>
Бензин автомобильный 
марки АИ-95</c:v>
                </c:pt>
                <c:pt idx="5">
                  <c:v>
Газовое 
моторное 
топливо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100.33</c:v>
                </c:pt>
                <c:pt idx="1">
                  <c:v>101.99</c:v>
                </c:pt>
                <c:pt idx="2">
                  <c:v>99.32</c:v>
                </c:pt>
                <c:pt idx="3">
                  <c:v>99.08</c:v>
                </c:pt>
                <c:pt idx="4">
                  <c:v>99.53</c:v>
                </c:pt>
                <c:pt idx="5">
                  <c:v>77.819999999999993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 2022 г.  к апрелю 2022 г.</c:v>
                </c:pt>
              </c:strCache>
            </c:strRef>
          </c:tx>
          <c:spPr>
            <a:solidFill>
              <a:srgbClr val="4599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3002A"/>
              </a:solidFill>
            </c:spPr>
          </c:dPt>
          <c:dLbls>
            <c:dLbl>
              <c:idx val="0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rgbClr val="E3002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b="1">
                    <a:solidFill>
                      <a:srgbClr val="459966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
Дизельное 
топливо</c:v>
                </c:pt>
                <c:pt idx="1">
                  <c:v>
Бензин автомобильный 
марки АИ-98 и выше</c:v>
                </c:pt>
                <c:pt idx="3">
                  <c:v>
Бензин автомобильный 
марки АИ-92</c:v>
                </c:pt>
                <c:pt idx="4">
                  <c:v>
Бензин автомобильный 
марки АИ-95</c:v>
                </c:pt>
                <c:pt idx="5">
                  <c:v>
Газовое 
моторное 
топливо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101.22</c:v>
                </c:pt>
                <c:pt idx="1">
                  <c:v>100</c:v>
                </c:pt>
                <c:pt idx="2">
                  <c:v>99</c:v>
                </c:pt>
                <c:pt idx="3">
                  <c:v>98.88</c:v>
                </c:pt>
                <c:pt idx="4">
                  <c:v>98.83</c:v>
                </c:pt>
                <c:pt idx="5">
                  <c:v>97.19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45"/>
        <c:axId val="174186880"/>
        <c:axId val="174188416"/>
      </c:barChart>
      <c:dateAx>
        <c:axId val="174186880"/>
        <c:scaling>
          <c:orientation val="minMax"/>
        </c:scaling>
        <c:delete val="0"/>
        <c:axPos val="b"/>
        <c:majorGridlines>
          <c:spPr>
            <a:ln w="6350">
              <a:noFill/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4188416"/>
        <c:crosses val="autoZero"/>
        <c:auto val="0"/>
        <c:lblOffset val="100"/>
        <c:baseTimeUnit val="days"/>
        <c:majorUnit val="1"/>
      </c:dateAx>
      <c:valAx>
        <c:axId val="174188416"/>
        <c:scaling>
          <c:orientation val="minMax"/>
          <c:max val="120"/>
          <c:min val="60"/>
        </c:scaling>
        <c:delete val="1"/>
        <c:axPos val="l"/>
        <c:numFmt formatCode="0" sourceLinked="0"/>
        <c:majorTickMark val="out"/>
        <c:minorTickMark val="none"/>
        <c:tickLblPos val="nextTo"/>
        <c:crossAx val="174186880"/>
        <c:crosses val="autoZero"/>
        <c:crossBetween val="between"/>
        <c:majorUnit val="20"/>
      </c:valAx>
      <c:spPr>
        <a:noFill/>
      </c:spPr>
    </c:plotArea>
    <c:legend>
      <c:legendPos val="b"/>
      <c:layout>
        <c:manualLayout>
          <c:xMode val="edge"/>
          <c:yMode val="edge"/>
          <c:x val="0.10991268112401183"/>
          <c:y val="0.92689126634819596"/>
          <c:w val="0.74716117764628365"/>
          <c:h val="5.5754166405702861E-2"/>
        </c:manualLayout>
      </c:layout>
      <c:overlay val="0"/>
      <c:txPr>
        <a:bodyPr/>
        <a:lstStyle/>
        <a:p>
          <a:pPr>
            <a:defRPr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4303489411789E-3"/>
          <c:y val="0.1854180971697077"/>
          <c:w val="0.99320356965105883"/>
          <c:h val="0.2795887277846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апрелю 2021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29614597591994E-2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33560709759937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787755798479931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033560709759746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45251705323199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603356070976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508390177439984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</c:spPr>
            <c:txPr>
              <a:bodyPr rot="-5400000" vert="horz" anchor="t" anchorCtr="1"/>
              <a:lstStyle/>
              <a:p>
                <a:pPr>
                  <a:defRPr sz="10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Услуги гостиниц 
и прочих мест 
проживания</c:v>
                </c:pt>
                <c:pt idx="1">
                  <c:v>Санаторно-
оздоровительные 
услуги</c:v>
                </c:pt>
                <c:pt idx="2">
                  <c:v>Услуги пассажирского 
транспорта</c:v>
                </c:pt>
                <c:pt idx="3">
                  <c:v>Медицинские услуги</c:v>
                </c:pt>
                <c:pt idx="4">
                  <c:v>Экскурсионные услуги</c:v>
                </c:pt>
                <c:pt idx="5">
                  <c:v>Бытовые услуги</c:v>
                </c:pt>
                <c:pt idx="6">
                  <c:v>Ветеринарные услуги</c:v>
                </c:pt>
                <c:pt idx="7">
                  <c:v>Услуги организаций 
культуры</c:v>
                </c:pt>
                <c:pt idx="8">
                  <c:v>Услуги в системе 
образования</c:v>
                </c:pt>
                <c:pt idx="9">
                  <c:v>Коммунальные услуги</c:v>
                </c:pt>
                <c:pt idx="10">
                  <c:v>Услуги правового 
характера</c:v>
                </c:pt>
                <c:pt idx="11">
                  <c:v>Услуги физической 
культуры и спорта</c:v>
                </c:pt>
                <c:pt idx="12">
                  <c:v>Услуги страхования</c:v>
                </c:pt>
                <c:pt idx="13">
                  <c:v>Услуги связи</c:v>
                </c:pt>
                <c:pt idx="14">
                  <c:v>Жилищные услуги</c:v>
                </c:pt>
                <c:pt idx="15">
                  <c:v>Услуги в сфере 
зарубежного туризма</c:v>
                </c:pt>
                <c:pt idx="16">
                  <c:v>Услуги банков</c:v>
                </c:pt>
              </c:strCache>
            </c:strRef>
          </c:cat>
          <c:val>
            <c:numRef>
              <c:f>Лист1!$C$2:$C$18</c:f>
              <c:numCache>
                <c:formatCode>0.00</c:formatCode>
                <c:ptCount val="17"/>
                <c:pt idx="0">
                  <c:v>107.83</c:v>
                </c:pt>
                <c:pt idx="1">
                  <c:v>100</c:v>
                </c:pt>
                <c:pt idx="2">
                  <c:v>106.23</c:v>
                </c:pt>
                <c:pt idx="3">
                  <c:v>101.22</c:v>
                </c:pt>
                <c:pt idx="4">
                  <c:v>100</c:v>
                </c:pt>
                <c:pt idx="5">
                  <c:v>100.63</c:v>
                </c:pt>
                <c:pt idx="6">
                  <c:v>100.53</c:v>
                </c:pt>
                <c:pt idx="7">
                  <c:v>100</c:v>
                </c:pt>
                <c:pt idx="8">
                  <c:v>100.5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98.87</c:v>
                </c:pt>
                <c:pt idx="13">
                  <c:v>100</c:v>
                </c:pt>
                <c:pt idx="14">
                  <c:v>100.8</c:v>
                </c:pt>
                <c:pt idx="15">
                  <c:v>98.64</c:v>
                </c:pt>
                <c:pt idx="16">
                  <c:v>100.33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 к апрелю 2022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Pt>
            <c:idx val="11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-2.1508390177439984E-3"/>
                  <c:y val="-9.12309351889210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 rot="-5400000" vert="horz"/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4525170532319957E-3"/>
                  <c:y val="-9.123332970165569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1829614597591992E-2"/>
                  <c:y val="-2.432824938371225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Услуги гостиниц 
и прочих мест 
проживания</c:v>
                </c:pt>
                <c:pt idx="1">
                  <c:v>Санаторно-
оздоровительные 
услуги</c:v>
                </c:pt>
                <c:pt idx="2">
                  <c:v>Услуги пассажирского 
транспорта</c:v>
                </c:pt>
                <c:pt idx="3">
                  <c:v>Медицинские услуги</c:v>
                </c:pt>
                <c:pt idx="4">
                  <c:v>Экскурсионные услуги</c:v>
                </c:pt>
                <c:pt idx="5">
                  <c:v>Бытовые услуги</c:v>
                </c:pt>
                <c:pt idx="6">
                  <c:v>Ветеринарные услуги</c:v>
                </c:pt>
                <c:pt idx="7">
                  <c:v>Услуги организаций 
культуры</c:v>
                </c:pt>
                <c:pt idx="8">
                  <c:v>Услуги в системе 
образования</c:v>
                </c:pt>
                <c:pt idx="9">
                  <c:v>Коммунальные услуги</c:v>
                </c:pt>
                <c:pt idx="10">
                  <c:v>Услуги правового 
характера</c:v>
                </c:pt>
                <c:pt idx="11">
                  <c:v>Услуги физической 
культуры и спорта</c:v>
                </c:pt>
                <c:pt idx="12">
                  <c:v>Услуги страхования</c:v>
                </c:pt>
                <c:pt idx="13">
                  <c:v>Услуги связи</c:v>
                </c:pt>
                <c:pt idx="14">
                  <c:v>Жилищные услуги</c:v>
                </c:pt>
                <c:pt idx="15">
                  <c:v>Услуги в сфере 
зарубежного туризма</c:v>
                </c:pt>
                <c:pt idx="16">
                  <c:v>Услуги банков</c:v>
                </c:pt>
              </c:strCache>
            </c:strRef>
          </c:cat>
          <c:val>
            <c:numRef>
              <c:f>Лист1!$B$2:$B$18</c:f>
              <c:numCache>
                <c:formatCode>0.00</c:formatCode>
                <c:ptCount val="17"/>
                <c:pt idx="0">
                  <c:v>112.32</c:v>
                </c:pt>
                <c:pt idx="1">
                  <c:v>103.99</c:v>
                </c:pt>
                <c:pt idx="2">
                  <c:v>103.7</c:v>
                </c:pt>
                <c:pt idx="3">
                  <c:v>101.73</c:v>
                </c:pt>
                <c:pt idx="4">
                  <c:v>101.63</c:v>
                </c:pt>
                <c:pt idx="5">
                  <c:v>100.1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99.29</c:v>
                </c:pt>
                <c:pt idx="15">
                  <c:v>98.79</c:v>
                </c:pt>
                <c:pt idx="16">
                  <c:v>93.92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175808896"/>
        <c:axId val="175843584"/>
      </c:barChart>
      <c:catAx>
        <c:axId val="1758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5843584"/>
        <c:crosses val="autoZero"/>
        <c:auto val="1"/>
        <c:lblAlgn val="ctr"/>
        <c:lblOffset val="100"/>
        <c:noMultiLvlLbl val="0"/>
      </c:catAx>
      <c:valAx>
        <c:axId val="17584358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7580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5081277431777"/>
          <c:y val="0.91438852258415781"/>
          <c:w val="0.75881117761423278"/>
          <c:h val="8.5611477415842227E-2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4303489411789E-3"/>
          <c:y val="0.1854180971697077"/>
          <c:w val="0.99320356965105883"/>
          <c:h val="0.2795887277846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декабрю 2020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980453615335991E-2"/>
                  <c:y val="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33560709759937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787755798479931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033560709759746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787755798479931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75419508872003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033560709759937E-3"/>
                  <c:y val="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45251705323199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</c:spPr>
            <c:txPr>
              <a:bodyPr rot="-5400000" vert="horz" anchor="t" anchorCtr="1"/>
              <a:lstStyle/>
              <a:p>
                <a:pPr>
                  <a:defRPr sz="10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Услуги в сфере 
зарубежного туризма</c:v>
                </c:pt>
                <c:pt idx="1">
                  <c:v>Услуги банков</c:v>
                </c:pt>
                <c:pt idx="2">
                  <c:v>Услуги правового
 характера</c:v>
                </c:pt>
                <c:pt idx="3">
                  <c:v>Услуги гостиниц 
и прочих мест 
проживания</c:v>
                </c:pt>
                <c:pt idx="4">
                  <c:v>Ветеринарные услуги</c:v>
                </c:pt>
                <c:pt idx="5">
                  <c:v>Санаторно-
оздоровительные 
услуги</c:v>
                </c:pt>
                <c:pt idx="6">
                  <c:v>Медицинские услуги</c:v>
                </c:pt>
                <c:pt idx="7">
                  <c:v>Услуги страхования</c:v>
                </c:pt>
                <c:pt idx="8">
                  <c:v>Бытовые услуги</c:v>
                </c:pt>
                <c:pt idx="9">
                  <c:v>Услуги пассажирского 
транспорта</c:v>
                </c:pt>
                <c:pt idx="10">
                  <c:v>Экскурсионные услуги</c:v>
                </c:pt>
                <c:pt idx="11">
                  <c:v>Жилищные услуги</c:v>
                </c:pt>
                <c:pt idx="12">
                  <c:v>Услуги физической 
культуры и спорта</c:v>
                </c:pt>
                <c:pt idx="13">
                  <c:v>Услуги в системе 
образования</c:v>
                </c:pt>
                <c:pt idx="14">
                  <c:v>Коммунальные услуги</c:v>
                </c:pt>
                <c:pt idx="15">
                  <c:v>Услуги связи</c:v>
                </c:pt>
                <c:pt idx="16">
                  <c:v>Услуги организаций 
культуры</c:v>
                </c:pt>
              </c:strCache>
            </c:strRef>
          </c:cat>
          <c:val>
            <c:numRef>
              <c:f>Лист1!$C$2:$C$18</c:f>
              <c:numCache>
                <c:formatCode>0.00</c:formatCode>
                <c:ptCount val="17"/>
                <c:pt idx="0">
                  <c:v>103.64</c:v>
                </c:pt>
                <c:pt idx="1">
                  <c:v>101.27</c:v>
                </c:pt>
                <c:pt idx="2">
                  <c:v>100</c:v>
                </c:pt>
                <c:pt idx="3">
                  <c:v>100.52</c:v>
                </c:pt>
                <c:pt idx="4">
                  <c:v>102.2</c:v>
                </c:pt>
                <c:pt idx="5">
                  <c:v>99.13</c:v>
                </c:pt>
                <c:pt idx="6">
                  <c:v>105.08</c:v>
                </c:pt>
                <c:pt idx="7">
                  <c:v>93.78</c:v>
                </c:pt>
                <c:pt idx="8">
                  <c:v>102.88</c:v>
                </c:pt>
                <c:pt idx="9">
                  <c:v>108.31</c:v>
                </c:pt>
                <c:pt idx="10">
                  <c:v>100.95</c:v>
                </c:pt>
                <c:pt idx="11">
                  <c:v>103.28</c:v>
                </c:pt>
                <c:pt idx="12">
                  <c:v>101.8</c:v>
                </c:pt>
                <c:pt idx="13">
                  <c:v>101.04</c:v>
                </c:pt>
                <c:pt idx="14">
                  <c:v>100</c:v>
                </c:pt>
                <c:pt idx="15">
                  <c:v>98.78</c:v>
                </c:pt>
                <c:pt idx="16">
                  <c:v>102.91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 к декабрю 2021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Pt>
            <c:idx val="1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Lbls>
            <c:dLbl>
              <c:idx val="4"/>
              <c:spPr/>
              <c:txPr>
                <a:bodyPr rot="-5400000" vert="horz"/>
                <a:lstStyle/>
                <a:p>
                  <a:pPr algn="ctr">
                    <a:defRPr lang="en-US" sz="10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="1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Услуги в сфере 
зарубежного туризма</c:v>
                </c:pt>
                <c:pt idx="1">
                  <c:v>Услуги банков</c:v>
                </c:pt>
                <c:pt idx="2">
                  <c:v>Услуги правового
 характера</c:v>
                </c:pt>
                <c:pt idx="3">
                  <c:v>Услуги гостиниц 
и прочих мест 
проживания</c:v>
                </c:pt>
                <c:pt idx="4">
                  <c:v>Ветеринарные услуги</c:v>
                </c:pt>
                <c:pt idx="5">
                  <c:v>Санаторно-
оздоровительные 
услуги</c:v>
                </c:pt>
                <c:pt idx="6">
                  <c:v>Медицинские услуги</c:v>
                </c:pt>
                <c:pt idx="7">
                  <c:v>Услуги страхования</c:v>
                </c:pt>
                <c:pt idx="8">
                  <c:v>Бытовые услуги</c:v>
                </c:pt>
                <c:pt idx="9">
                  <c:v>Услуги пассажирского 
транспорта</c:v>
                </c:pt>
                <c:pt idx="10">
                  <c:v>Экскурсионные услуги</c:v>
                </c:pt>
                <c:pt idx="11">
                  <c:v>Жилищные услуги</c:v>
                </c:pt>
                <c:pt idx="12">
                  <c:v>Услуги физической 
культуры и спорта</c:v>
                </c:pt>
                <c:pt idx="13">
                  <c:v>Услуги в системе 
образования</c:v>
                </c:pt>
                <c:pt idx="14">
                  <c:v>Коммунальные услуги</c:v>
                </c:pt>
                <c:pt idx="15">
                  <c:v>Услуги связи</c:v>
                </c:pt>
                <c:pt idx="16">
                  <c:v>Услуги организаций 
культуры</c:v>
                </c:pt>
              </c:strCache>
            </c:strRef>
          </c:cat>
          <c:val>
            <c:numRef>
              <c:f>Лист1!$B$2:$B$18</c:f>
              <c:numCache>
                <c:formatCode>0.00</c:formatCode>
                <c:ptCount val="17"/>
                <c:pt idx="0">
                  <c:v>195.95</c:v>
                </c:pt>
                <c:pt idx="1">
                  <c:v>169.69</c:v>
                </c:pt>
                <c:pt idx="2">
                  <c:v>130.87</c:v>
                </c:pt>
                <c:pt idx="3">
                  <c:v>121.93</c:v>
                </c:pt>
                <c:pt idx="4">
                  <c:v>120.62</c:v>
                </c:pt>
                <c:pt idx="5">
                  <c:v>119.29</c:v>
                </c:pt>
                <c:pt idx="6">
                  <c:v>115.68</c:v>
                </c:pt>
                <c:pt idx="7">
                  <c:v>112.49</c:v>
                </c:pt>
                <c:pt idx="8">
                  <c:v>109.22</c:v>
                </c:pt>
                <c:pt idx="9">
                  <c:v>104.15</c:v>
                </c:pt>
                <c:pt idx="10">
                  <c:v>103.93</c:v>
                </c:pt>
                <c:pt idx="11">
                  <c:v>102.17</c:v>
                </c:pt>
                <c:pt idx="12">
                  <c:v>100.87</c:v>
                </c:pt>
                <c:pt idx="13">
                  <c:v>100.47</c:v>
                </c:pt>
                <c:pt idx="14">
                  <c:v>100</c:v>
                </c:pt>
                <c:pt idx="15">
                  <c:v>98.64</c:v>
                </c:pt>
                <c:pt idx="16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187517184"/>
        <c:axId val="194285568"/>
      </c:barChart>
      <c:catAx>
        <c:axId val="1875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4285568"/>
        <c:crosses val="autoZero"/>
        <c:auto val="1"/>
        <c:lblAlgn val="ctr"/>
        <c:lblOffset val="100"/>
        <c:noMultiLvlLbl val="0"/>
      </c:catAx>
      <c:valAx>
        <c:axId val="19428556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8751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5081277431777"/>
          <c:y val="0.91438852258415781"/>
          <c:w val="0.75881117761423278"/>
          <c:h val="8.5611477415842227E-2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47188903237821E-2"/>
          <c:y val="3.820224719101125E-2"/>
          <c:w val="0.93187769644857843"/>
          <c:h val="0.41993374735990519"/>
        </c:manualLayout>
      </c:layout>
      <c:areaChart>
        <c:grouping val="standard"/>
        <c:varyColors val="0"/>
        <c:ser>
          <c:idx val="2"/>
          <c:order val="2"/>
          <c:tx>
            <c:strRef>
              <c:f>Sheet1!$A$5</c:f>
              <c:strCache>
                <c:ptCount val="1"/>
                <c:pt idx="0">
                  <c:v>Республика Карелия</c:v>
                </c:pt>
              </c:strCache>
            </c:strRef>
          </c:tx>
          <c:spPr>
            <a:solidFill>
              <a:srgbClr val="DEDEDE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8.601391989679413E-3"/>
                  <c:y val="-0.15510267826908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numFmt formatCode="#,##0.00" sourceLinked="0"/>
            <c:txPr>
              <a:bodyPr/>
              <a:lstStyle/>
              <a:p>
                <a:pPr>
                  <a:defRPr sz="900" b="1">
                    <a:solidFill>
                      <a:srgbClr val="59595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Sheet1!$B$2:$R$2</c:f>
              <c:strCache>
                <c:ptCount val="1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</c:strCache>
            </c:strRef>
          </c:cat>
          <c:val>
            <c:numRef>
              <c:f>Sheet1!$B$5:$R$5</c:f>
              <c:numCache>
                <c:formatCode>General</c:formatCode>
                <c:ptCount val="17"/>
                <c:pt idx="0">
                  <c:v>100.7</c:v>
                </c:pt>
                <c:pt idx="1">
                  <c:v>101.9</c:v>
                </c:pt>
                <c:pt idx="2">
                  <c:v>102.3</c:v>
                </c:pt>
                <c:pt idx="3">
                  <c:v>102.7</c:v>
                </c:pt>
                <c:pt idx="4">
                  <c:v>103.6</c:v>
                </c:pt>
                <c:pt idx="5">
                  <c:v>104.3</c:v>
                </c:pt>
                <c:pt idx="6">
                  <c:v>105.11</c:v>
                </c:pt>
                <c:pt idx="7">
                  <c:v>105.11</c:v>
                </c:pt>
                <c:pt idx="8">
                  <c:v>106.17</c:v>
                </c:pt>
                <c:pt idx="9">
                  <c:v>107.31</c:v>
                </c:pt>
                <c:pt idx="10">
                  <c:v>108.25</c:v>
                </c:pt>
                <c:pt idx="11">
                  <c:v>109.36</c:v>
                </c:pt>
                <c:pt idx="12" formatCode="0.0">
                  <c:v>101.05</c:v>
                </c:pt>
                <c:pt idx="13">
                  <c:v>102.29</c:v>
                </c:pt>
                <c:pt idx="14">
                  <c:v>111.41</c:v>
                </c:pt>
                <c:pt idx="15">
                  <c:v>112.68</c:v>
                </c:pt>
                <c:pt idx="16">
                  <c:v>113.19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90912"/>
        <c:axId val="92392448"/>
      </c:areaChart>
      <c:barChart>
        <c:barDir val="col"/>
        <c:grouping val="clustered"/>
        <c:varyColors val="0"/>
        <c:ser>
          <c:idx val="1"/>
          <c:order val="1"/>
          <c:tx>
            <c:strRef>
              <c:f>Sheet1!$A$4</c:f>
              <c:strCache>
                <c:ptCount val="1"/>
                <c:pt idx="0">
                  <c:v>Северо-Западный федеральный округ</c:v>
                </c:pt>
              </c:strCache>
            </c:strRef>
          </c:tx>
          <c:spPr>
            <a:solidFill>
              <a:srgbClr val="FFC33E"/>
            </a:solidFill>
            <a:ln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6"/>
              <c:layout>
                <c:manualLayout>
                  <c:x val="-1.7202783979358701E-2"/>
                  <c:y val="9.400162319338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700000"/>
              <a:lstStyle/>
              <a:p>
                <a:pPr>
                  <a:defRPr sz="900" b="1">
                    <a:solidFill>
                      <a:srgbClr val="FFC33E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Sheet1!$B$2:$R$2</c:f>
              <c:strCache>
                <c:ptCount val="1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</c:strCache>
            </c:strRef>
          </c:cat>
          <c:val>
            <c:numRef>
              <c:f>Sheet1!$B$4:$R$4</c:f>
              <c:numCache>
                <c:formatCode>0.0</c:formatCode>
                <c:ptCount val="17"/>
                <c:pt idx="0">
                  <c:v>100.7</c:v>
                </c:pt>
                <c:pt idx="1">
                  <c:v>101.6</c:v>
                </c:pt>
                <c:pt idx="2">
                  <c:v>102.2</c:v>
                </c:pt>
                <c:pt idx="3">
                  <c:v>102.8</c:v>
                </c:pt>
                <c:pt idx="4">
                  <c:v>103.7</c:v>
                </c:pt>
                <c:pt idx="5">
                  <c:v>104.4</c:v>
                </c:pt>
                <c:pt idx="6">
                  <c:v>104.72</c:v>
                </c:pt>
                <c:pt idx="7">
                  <c:v>104.8</c:v>
                </c:pt>
                <c:pt idx="8">
                  <c:v>105.27</c:v>
                </c:pt>
                <c:pt idx="9">
                  <c:v>106.5</c:v>
                </c:pt>
                <c:pt idx="10">
                  <c:v>107.38</c:v>
                </c:pt>
                <c:pt idx="11">
                  <c:v>108.53</c:v>
                </c:pt>
                <c:pt idx="12">
                  <c:v>100.99</c:v>
                </c:pt>
                <c:pt idx="13">
                  <c:v>102.32</c:v>
                </c:pt>
                <c:pt idx="14">
                  <c:v>110.3</c:v>
                </c:pt>
                <c:pt idx="15">
                  <c:v>111.44</c:v>
                </c:pt>
                <c:pt idx="16">
                  <c:v>111.7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90912"/>
        <c:axId val="92392448"/>
      </c:barChar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47625">
              <a:solidFill>
                <a:srgbClr val="E3002A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7.1778954791354614E-3"/>
                  <c:y val="-3.8834513103049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rot="-5400000" vert="horz"/>
              <a:lstStyle/>
              <a:p>
                <a:pPr>
                  <a:defRPr sz="900" b="1">
                    <a:solidFill>
                      <a:srgbClr val="E3002A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Sheet1!$B$2:$R$2</c:f>
              <c:strCache>
                <c:ptCount val="17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  <c:pt idx="15">
                  <c:v>апрель</c:v>
                </c:pt>
                <c:pt idx="16">
                  <c:v>май</c:v>
                </c:pt>
              </c:strCache>
            </c:strRef>
          </c:cat>
          <c:val>
            <c:numRef>
              <c:f>Sheet1!$B$3:$R$3</c:f>
              <c:numCache>
                <c:formatCode>0.0</c:formatCode>
                <c:ptCount val="17"/>
                <c:pt idx="0">
                  <c:v>100.7</c:v>
                </c:pt>
                <c:pt idx="1">
                  <c:v>101.5</c:v>
                </c:pt>
                <c:pt idx="2">
                  <c:v>102.1</c:v>
                </c:pt>
                <c:pt idx="3">
                  <c:v>102.7</c:v>
                </c:pt>
                <c:pt idx="4">
                  <c:v>103.5</c:v>
                </c:pt>
                <c:pt idx="5">
                  <c:v>104.2</c:v>
                </c:pt>
                <c:pt idx="6">
                  <c:v>104.51</c:v>
                </c:pt>
                <c:pt idx="7">
                  <c:v>104.69</c:v>
                </c:pt>
                <c:pt idx="8">
                  <c:v>105.32</c:v>
                </c:pt>
                <c:pt idx="9">
                  <c:v>106.49</c:v>
                </c:pt>
                <c:pt idx="10">
                  <c:v>107.51</c:v>
                </c:pt>
                <c:pt idx="11">
                  <c:v>108.39</c:v>
                </c:pt>
                <c:pt idx="12">
                  <c:v>100.99</c:v>
                </c:pt>
                <c:pt idx="13">
                  <c:v>102.17</c:v>
                </c:pt>
                <c:pt idx="14">
                  <c:v>109.95</c:v>
                </c:pt>
                <c:pt idx="15">
                  <c:v>111.67</c:v>
                </c:pt>
                <c:pt idx="16">
                  <c:v>111.8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0912"/>
        <c:axId val="92392448"/>
      </c:lineChart>
      <c:catAx>
        <c:axId val="92390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>
                <a:solidFill>
                  <a:srgbClr val="595959"/>
                </a:solidFill>
              </a:defRPr>
            </a:pPr>
            <a:endParaRPr lang="ru-RU"/>
          </a:p>
        </c:txPr>
        <c:crossAx val="92392448"/>
        <c:crossesAt val="70"/>
        <c:auto val="1"/>
        <c:lblAlgn val="ctr"/>
        <c:lblOffset val="100"/>
        <c:noMultiLvlLbl val="0"/>
      </c:catAx>
      <c:valAx>
        <c:axId val="92392448"/>
        <c:scaling>
          <c:orientation val="minMax"/>
          <c:max val="120"/>
          <c:min val="100"/>
        </c:scaling>
        <c:delete val="1"/>
        <c:axPos val="l"/>
        <c:numFmt formatCode="0" sourceLinked="0"/>
        <c:majorTickMark val="none"/>
        <c:minorTickMark val="none"/>
        <c:tickLblPos val="nextTo"/>
        <c:crossAx val="92390912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1.0321670387615296E-2"/>
          <c:y val="0.81829661926679709"/>
          <c:w val="0.96683425158272396"/>
          <c:h val="9.9061688931701655E-2"/>
        </c:manualLayout>
      </c:layout>
      <c:overlay val="0"/>
      <c:txPr>
        <a:bodyPr/>
        <a:lstStyle/>
        <a:p>
          <a:pPr>
            <a:defRPr sz="1200">
              <a:solidFill>
                <a:srgbClr val="595959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74956578098553E-2"/>
          <c:y val="2.2182525140844674E-2"/>
          <c:w val="0.98428590738884991"/>
          <c:h val="0.585554718173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апрелю 2021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5167806833792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78340588942314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16842874313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
Продо-
вольственные 
товары</c:v>
                </c:pt>
                <c:pt idx="1">
                  <c:v>
Все товары</c:v>
                </c:pt>
                <c:pt idx="3">
                  <c:v>
Непродо-
вольственные 
товары</c:v>
                </c:pt>
                <c:pt idx="4">
                  <c:v>
Услуги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100.78</c:v>
                </c:pt>
                <c:pt idx="1">
                  <c:v>100.92</c:v>
                </c:pt>
                <c:pt idx="2">
                  <c:v>100.86</c:v>
                </c:pt>
                <c:pt idx="3">
                  <c:v>101.03</c:v>
                </c:pt>
                <c:pt idx="4">
                  <c:v>100.65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 к апрелю 2022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Lbls>
            <c:dLbl>
              <c:idx val="1"/>
              <c:layout>
                <c:manualLayout>
                  <c:x val="1.01000621909341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834058894232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1500932864011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3337479395608E-3"/>
                  <c:y val="0"/>
                </c:manualLayout>
              </c:layout>
              <c:tx>
                <c:rich>
                  <a:bodyPr rot="-5400000" vert="horz"/>
                  <a:lstStyle/>
                  <a:p>
                    <a:pPr algn="ctr">
                      <a:defRPr lang="en-US" sz="1200" b="1" i="0" u="none" strike="noStrike" kern="1200" baseline="0">
                        <a:solidFill>
                          <a:srgbClr val="E3002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rgbClr val="459966"/>
                        </a:solidFill>
                      </a:rPr>
                      <a:t>99.94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
Продо-
вольственные 
товары</c:v>
                </c:pt>
                <c:pt idx="1">
                  <c:v>
Все товары</c:v>
                </c:pt>
                <c:pt idx="3">
                  <c:v>
Непродо-
вольственные 
товары</c:v>
                </c:pt>
                <c:pt idx="4">
                  <c:v>
Услуги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101.02</c:v>
                </c:pt>
                <c:pt idx="1">
                  <c:v>100.6</c:v>
                </c:pt>
                <c:pt idx="2">
                  <c:v>100.45</c:v>
                </c:pt>
                <c:pt idx="3">
                  <c:v>100.18</c:v>
                </c:pt>
                <c:pt idx="4">
                  <c:v>99.94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5"/>
        <c:axId val="90319104"/>
        <c:axId val="90324992"/>
      </c:barChart>
      <c:catAx>
        <c:axId val="903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595959"/>
                </a:solidFill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90324992"/>
        <c:crosses val="autoZero"/>
        <c:auto val="1"/>
        <c:lblAlgn val="ctr"/>
        <c:lblOffset val="100"/>
        <c:noMultiLvlLbl val="0"/>
      </c:catAx>
      <c:valAx>
        <c:axId val="90324992"/>
        <c:scaling>
          <c:orientation val="minMax"/>
          <c:max val="104"/>
          <c:min val="98"/>
        </c:scaling>
        <c:delete val="1"/>
        <c:axPos val="l"/>
        <c:numFmt formatCode="0.00" sourceLinked="1"/>
        <c:majorTickMark val="out"/>
        <c:minorTickMark val="none"/>
        <c:tickLblPos val="nextTo"/>
        <c:crossAx val="9031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08812344025615"/>
          <c:y val="0.86980020788587686"/>
          <c:w val="0.75881117761423278"/>
          <c:h val="0.11366761820983225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74956578098553E-2"/>
          <c:y val="2.2182525140844674E-2"/>
          <c:w val="0.98428590738884991"/>
          <c:h val="0.585554718173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декабрю 2020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33436984890194E-2"/>
                  <c:y val="-4.67596294292781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46674958791216E-2"/>
                  <c:y val="2.55055470548222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78340588942314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100062190934121E-2"/>
                  <c:y val="4.675962942927816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8334369848902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rgbClr val="595959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
Непродо-
вольственные 
товары</c:v>
                </c:pt>
                <c:pt idx="1">
                  <c:v>
Все товары</c:v>
                </c:pt>
                <c:pt idx="2">
                  <c:v>
Продо-
вольственные 
товары</c:v>
                </c:pt>
                <c:pt idx="4">
                  <c:v>
Услуги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104.22</c:v>
                </c:pt>
                <c:pt idx="1">
                  <c:v>104.22</c:v>
                </c:pt>
                <c:pt idx="2">
                  <c:v>104.26</c:v>
                </c:pt>
                <c:pt idx="3">
                  <c:v>103.62</c:v>
                </c:pt>
                <c:pt idx="4">
                  <c:v>101.53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к декабрю 2021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Lbls>
            <c:dLbl>
              <c:idx val="4"/>
              <c:spPr/>
              <c:txPr>
                <a:bodyPr rot="-5400000" vert="horz"/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E3002A"/>
                      </a:solidFill>
                      <a:latin typeface="Arial Cyr" panose="020B0604020202020204" pitchFamily="34" charset="0"/>
                      <a:ea typeface="+mn-ea"/>
                      <a:cs typeface="Arial Cyr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rgbClr val="E3002A"/>
                    </a:solidFill>
                    <a:latin typeface="Arial Cyr" panose="020B0604020202020204" pitchFamily="34" charset="0"/>
                    <a:cs typeface="Arial Cyr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
Непродо-
вольственные 
товары</c:v>
                </c:pt>
                <c:pt idx="1">
                  <c:v>
Все товары</c:v>
                </c:pt>
                <c:pt idx="2">
                  <c:v>
Продо-
вольственные 
товары</c:v>
                </c:pt>
                <c:pt idx="4">
                  <c:v>
Услуги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116.04</c:v>
                </c:pt>
                <c:pt idx="1">
                  <c:v>114.96</c:v>
                </c:pt>
                <c:pt idx="2">
                  <c:v>113.91</c:v>
                </c:pt>
                <c:pt idx="3">
                  <c:v>113.19</c:v>
                </c:pt>
                <c:pt idx="4">
                  <c:v>107.56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5"/>
        <c:axId val="92757376"/>
        <c:axId val="92800128"/>
      </c:barChart>
      <c:catAx>
        <c:axId val="927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595959"/>
                </a:solidFill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92800128"/>
        <c:crosses val="autoZero"/>
        <c:auto val="1"/>
        <c:lblAlgn val="ctr"/>
        <c:lblOffset val="100"/>
        <c:noMultiLvlLbl val="0"/>
      </c:catAx>
      <c:valAx>
        <c:axId val="92800128"/>
        <c:scaling>
          <c:orientation val="minMax"/>
          <c:max val="119"/>
          <c:min val="98"/>
        </c:scaling>
        <c:delete val="1"/>
        <c:axPos val="l"/>
        <c:numFmt formatCode="0.00" sourceLinked="1"/>
        <c:majorTickMark val="out"/>
        <c:minorTickMark val="none"/>
        <c:tickLblPos val="nextTo"/>
        <c:crossAx val="927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08812344025615"/>
          <c:y val="0.86980020788587686"/>
          <c:w val="0.77732795829761203"/>
          <c:h val="0.11366761820983225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74956578098553E-2"/>
          <c:y val="2.2182525140844674E-2"/>
          <c:w val="0.98428590738884991"/>
          <c:h val="0.585554718173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апрелю 2020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334369848901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8334369848902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83468080357262E-2"/>
                  <c:y val="2.51245594546976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516780683379221E-2"/>
                  <c:y val="4.60611602311597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516780683379221E-2"/>
                  <c:y val="-5.02491189093967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
Непродо-
вольственные 
товары</c:v>
                </c:pt>
                <c:pt idx="1">
                  <c:v>
Все товары</c:v>
                </c:pt>
                <c:pt idx="2">
                  <c:v>
Продо-
вольственные 
товары</c:v>
                </c:pt>
                <c:pt idx="4">
                  <c:v>
Услуги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108.5</c:v>
                </c:pt>
                <c:pt idx="1">
                  <c:v>107.72</c:v>
                </c:pt>
                <c:pt idx="2">
                  <c:v>106.87</c:v>
                </c:pt>
                <c:pt idx="3">
                  <c:v>106.9</c:v>
                </c:pt>
                <c:pt idx="4">
                  <c:v>104.03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 к апрелю 2021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Lbls>
            <c:dLbl>
              <c:idx val="0"/>
              <c:layout>
                <c:manualLayout>
                  <c:x val="-3.36668739697805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 rot="-5400000" vert="horz"/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
Непродо-
вольственные 
товары</c:v>
                </c:pt>
                <c:pt idx="1">
                  <c:v>
Все товары</c:v>
                </c:pt>
                <c:pt idx="2">
                  <c:v>
Продо-
вольственные 
товары</c:v>
                </c:pt>
                <c:pt idx="4">
                  <c:v>
Услуги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122.87</c:v>
                </c:pt>
                <c:pt idx="1">
                  <c:v>121.51</c:v>
                </c:pt>
                <c:pt idx="2">
                  <c:v>120.17</c:v>
                </c:pt>
                <c:pt idx="3">
                  <c:v>119.46</c:v>
                </c:pt>
                <c:pt idx="4">
                  <c:v>113.06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5"/>
        <c:axId val="118133504"/>
        <c:axId val="118135040"/>
      </c:barChart>
      <c:catAx>
        <c:axId val="11813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595959"/>
                </a:solidFill>
                <a:latin typeface="Arial Cyr" panose="020B0604020202020204" pitchFamily="34" charset="0"/>
                <a:cs typeface="Arial Cyr" panose="020B0604020202020204" pitchFamily="34" charset="0"/>
              </a:defRPr>
            </a:pPr>
            <a:endParaRPr lang="ru-RU"/>
          </a:p>
        </c:txPr>
        <c:crossAx val="118135040"/>
        <c:crosses val="autoZero"/>
        <c:auto val="1"/>
        <c:lblAlgn val="ctr"/>
        <c:lblOffset val="100"/>
        <c:noMultiLvlLbl val="0"/>
      </c:catAx>
      <c:valAx>
        <c:axId val="118135040"/>
        <c:scaling>
          <c:orientation val="minMax"/>
          <c:max val="128"/>
          <c:min val="100"/>
        </c:scaling>
        <c:delete val="1"/>
        <c:axPos val="l"/>
        <c:numFmt formatCode="0.00" sourceLinked="1"/>
        <c:majorTickMark val="out"/>
        <c:minorTickMark val="none"/>
        <c:tickLblPos val="nextTo"/>
        <c:crossAx val="11813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08812344025615"/>
          <c:y val="0.86980020788587686"/>
          <c:w val="0.75881117761423278"/>
          <c:h val="0.11366761820983225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774837342626888"/>
          <c:y val="1.8504413119501902E-2"/>
          <c:w val="0.49897644434622196"/>
          <c:h val="0.9735945668733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3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FFC33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E3002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0"/>
              <c:layout>
                <c:manualLayout>
                  <c:x val="-0.15218844003075466"/>
                  <c:y val="3.6627892053275992E-3"/>
                </c:manualLayout>
              </c:layout>
              <c:numFmt formatCode="#,##0.00" sourceLinked="0"/>
              <c:spPr>
                <a:solidFill>
                  <a:srgbClr val="459966"/>
                </a:solidFill>
                <a:ln>
                  <a:noFill/>
                </a:ln>
                <a:effectLst/>
              </c:spPr>
              <c:txPr>
                <a:bodyPr rot="0" vert="horz" anchor="ctr" anchorCtr="0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0" sourceLinked="0"/>
              <c:spPr>
                <a:solidFill>
                  <a:srgbClr val="459966"/>
                </a:solidFill>
                <a:ln>
                  <a:noFill/>
                </a:ln>
                <a:effectLst/>
              </c:spPr>
              <c:txPr>
                <a:bodyPr rot="0" vert="horz" anchor="ctr" anchorCtr="0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Республика Коми</c:v>
                </c:pt>
                <c:pt idx="1">
                  <c:v>Калининградская область</c:v>
                </c:pt>
                <c:pt idx="2">
                  <c:v>Архангельская область</c:v>
                </c:pt>
                <c:pt idx="3">
                  <c:v>г. Санкт-Петербург </c:v>
                </c:pt>
                <c:pt idx="4">
                  <c:v>Мурманская область</c:v>
                </c:pt>
                <c:pt idx="5">
                  <c:v>Псковская область</c:v>
                </c:pt>
                <c:pt idx="6">
                  <c:v>Ленинградская область</c:v>
                </c:pt>
                <c:pt idx="7">
                  <c:v>Вологодская область</c:v>
                </c:pt>
                <c:pt idx="9">
                  <c:v>Новгородская область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99.57</c:v>
                </c:pt>
                <c:pt idx="1">
                  <c:v>99.94</c:v>
                </c:pt>
                <c:pt idx="2">
                  <c:v>100.02</c:v>
                </c:pt>
                <c:pt idx="3">
                  <c:v>100.25</c:v>
                </c:pt>
                <c:pt idx="4">
                  <c:v>100.25</c:v>
                </c:pt>
                <c:pt idx="5">
                  <c:v>100.36</c:v>
                </c:pt>
                <c:pt idx="6">
                  <c:v>100.42</c:v>
                </c:pt>
                <c:pt idx="7">
                  <c:v>100.43</c:v>
                </c:pt>
                <c:pt idx="8">
                  <c:v>100.45</c:v>
                </c:pt>
                <c:pt idx="9">
                  <c:v>100.49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2"/>
        <c:axId val="156175744"/>
        <c:axId val="156177536"/>
      </c:barChart>
      <c:catAx>
        <c:axId val="1561757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6177536"/>
        <c:crosses val="autoZero"/>
        <c:auto val="1"/>
        <c:lblAlgn val="ctr"/>
        <c:lblOffset val="100"/>
        <c:noMultiLvlLbl val="0"/>
      </c:catAx>
      <c:valAx>
        <c:axId val="15617753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5617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>
              <a:lumMod val="60000"/>
              <a:lumOff val="40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359466235463527"/>
          <c:y val="0"/>
          <c:w val="0.49897644434622196"/>
          <c:h val="0.9735945668733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AF4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3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FFC33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E3002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Новгородская область</c:v>
                </c:pt>
                <c:pt idx="1">
                  <c:v>Ленинградская область</c:v>
                </c:pt>
                <c:pt idx="2">
                  <c:v>Республика Коми</c:v>
                </c:pt>
                <c:pt idx="3">
                  <c:v>г. Санкт-Петербург </c:v>
                </c:pt>
                <c:pt idx="4">
                  <c:v>Псковская область</c:v>
                </c:pt>
                <c:pt idx="5">
                  <c:v>Калининградская область</c:v>
                </c:pt>
                <c:pt idx="6">
                  <c:v>Мурманская область</c:v>
                </c:pt>
                <c:pt idx="7">
                  <c:v>Вологодская область</c:v>
                </c:pt>
                <c:pt idx="9">
                  <c:v>Архангельская область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114.7</c:v>
                </c:pt>
                <c:pt idx="1">
                  <c:v>114.93</c:v>
                </c:pt>
                <c:pt idx="2">
                  <c:v>116.24</c:v>
                </c:pt>
                <c:pt idx="3">
                  <c:v>116.56</c:v>
                </c:pt>
                <c:pt idx="4">
                  <c:v>116.84</c:v>
                </c:pt>
                <c:pt idx="5">
                  <c:v>117.38</c:v>
                </c:pt>
                <c:pt idx="6">
                  <c:v>117.52</c:v>
                </c:pt>
                <c:pt idx="7">
                  <c:v>118.78</c:v>
                </c:pt>
                <c:pt idx="8">
                  <c:v>119.46</c:v>
                </c:pt>
                <c:pt idx="9">
                  <c:v>119.66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2"/>
        <c:axId val="156415104"/>
        <c:axId val="156416640"/>
      </c:barChart>
      <c:catAx>
        <c:axId val="1564151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6416640"/>
        <c:crosses val="autoZero"/>
        <c:auto val="1"/>
        <c:lblAlgn val="ctr"/>
        <c:lblOffset val="100"/>
        <c:noMultiLvlLbl val="0"/>
      </c:catAx>
      <c:valAx>
        <c:axId val="1564166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5641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>
              <a:lumMod val="60000"/>
              <a:lumOff val="40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638141673918183"/>
          <c:y val="0"/>
          <c:w val="0.49897644434622196"/>
          <c:h val="0.9735945668733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0002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1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2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3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5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6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7"/>
            <c:invertIfNegative val="0"/>
            <c:bubble3D val="0"/>
            <c:spPr>
              <a:solidFill>
                <a:srgbClr val="FFC33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8"/>
            <c:invertIfNegative val="0"/>
            <c:bubble3D val="0"/>
            <c:spPr>
              <a:solidFill>
                <a:srgbClr val="E3002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9"/>
            <c:invertIfNegative val="0"/>
            <c:bubble3D val="0"/>
            <c:spPr>
              <a:solidFill>
                <a:srgbClr val="E3002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/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1"/>
              <c:numFmt formatCode="#,##0.00" sourceLinked="0"/>
              <c:spPr>
                <a:solidFill>
                  <a:srgbClr val="459966"/>
                </a:solidFill>
                <a:ln>
                  <a:noFill/>
                </a:ln>
                <a:effectLst/>
              </c:spPr>
              <c:txPr>
                <a:bodyPr rot="0" vert="horz" anchor="ctr" anchorCtr="0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Новгородская область</c:v>
                </c:pt>
                <c:pt idx="1">
                  <c:v>Ленинградская область</c:v>
                </c:pt>
                <c:pt idx="2">
                  <c:v>Калининградская область</c:v>
                </c:pt>
                <c:pt idx="3">
                  <c:v>г. Санкт-Петербург </c:v>
                </c:pt>
                <c:pt idx="4">
                  <c:v>Псковская область</c:v>
                </c:pt>
                <c:pt idx="5">
                  <c:v>Республика Коми</c:v>
                </c:pt>
                <c:pt idx="6">
                  <c:v>Вологодская область</c:v>
                </c:pt>
                <c:pt idx="8">
                  <c:v>Мурманская область</c:v>
                </c:pt>
                <c:pt idx="9">
                  <c:v>Архангельская область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110.07</c:v>
                </c:pt>
                <c:pt idx="1">
                  <c:v>110.17</c:v>
                </c:pt>
                <c:pt idx="2">
                  <c:v>110.17</c:v>
                </c:pt>
                <c:pt idx="3">
                  <c:v>111.35</c:v>
                </c:pt>
                <c:pt idx="4">
                  <c:v>111.5</c:v>
                </c:pt>
                <c:pt idx="5">
                  <c:v>111.89</c:v>
                </c:pt>
                <c:pt idx="6">
                  <c:v>112.33</c:v>
                </c:pt>
                <c:pt idx="7">
                  <c:v>113.19</c:v>
                </c:pt>
                <c:pt idx="8">
                  <c:v>113.29</c:v>
                </c:pt>
                <c:pt idx="9">
                  <c:v>113.89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2"/>
        <c:axId val="173951616"/>
        <c:axId val="173961600"/>
      </c:barChart>
      <c:catAx>
        <c:axId val="1739516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3961600"/>
        <c:crosses val="autoZero"/>
        <c:auto val="1"/>
        <c:lblAlgn val="ctr"/>
        <c:lblOffset val="100"/>
        <c:noMultiLvlLbl val="0"/>
      </c:catAx>
      <c:valAx>
        <c:axId val="1739616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7395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>
              <a:lumMod val="60000"/>
              <a:lumOff val="40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64303489411789E-3"/>
          <c:y val="0.1854180971697077"/>
          <c:w val="0.99320356965105883"/>
          <c:h val="0.27958872778469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май 2021 г.  к апрелю 2021 г.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2961459759199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33560709759937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787755798479931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033560709759746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4526017319334814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603356070976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033560709759937E-3"/>
                  <c:y val="-3.0410311729640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37709754435999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3016780354879968E-3"/>
                  <c:y val="-1.21641246918561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5279365621039951E-3"/>
                  <c:y val="-9.1230935188921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3770975443599173E-3"/>
                  <c:y val="2.78757970619172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754195088719992E-3"/>
                  <c:y val="-6.0820623459280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</c:spPr>
            <c:txPr>
              <a:bodyPr rot="-5400000" vert="horz" anchor="t" anchorCtr="1"/>
              <a:lstStyle/>
              <a:p>
                <a:pPr>
                  <a:defRPr sz="10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Соль, соус, 
специи, концентраты</c:v>
                </c:pt>
                <c:pt idx="1">
                  <c:v>Сыр</c:v>
                </c:pt>
                <c:pt idx="2">
                  <c:v>Молоко и молочная 
продукция</c:v>
                </c:pt>
                <c:pt idx="3">
                  <c:v>Макаронные 
и крупяные изделия</c:v>
                </c:pt>
                <c:pt idx="4">
                  <c:v>Хлеб и хлебобулочные 
изделия</c:v>
                </c:pt>
                <c:pt idx="5">
                  <c:v>Общественное питание</c:v>
                </c:pt>
                <c:pt idx="6">
                  <c:v>Масло и жиры</c:v>
                </c:pt>
                <c:pt idx="7">
                  <c:v>Мясопродукты</c:v>
                </c:pt>
                <c:pt idx="8">
                  <c:v>Мука</c:v>
                </c:pt>
                <c:pt idx="9">
                  <c:v>Чай, кофе, какао</c:v>
                </c:pt>
                <c:pt idx="10">
                  <c:v>Алкогольные напитки</c:v>
                </c:pt>
                <c:pt idx="11">
                  <c:v>Рыбопродукты</c:v>
                </c:pt>
                <c:pt idx="12">
                  <c:v>Плодоовощная продукция, 
включая картофель</c:v>
                </c:pt>
                <c:pt idx="13">
                  <c:v>Сахар</c:v>
                </c:pt>
                <c:pt idx="14">
                  <c:v>Яйца</c:v>
                </c:pt>
              </c:strCache>
            </c:strRef>
          </c:cat>
          <c:val>
            <c:numRef>
              <c:f>Лист1!$C$2:$C$16</c:f>
              <c:numCache>
                <c:formatCode>0.00</c:formatCode>
                <c:ptCount val="15"/>
                <c:pt idx="0">
                  <c:v>101.51</c:v>
                </c:pt>
                <c:pt idx="1">
                  <c:v>100.57</c:v>
                </c:pt>
                <c:pt idx="2">
                  <c:v>100.53</c:v>
                </c:pt>
                <c:pt idx="3">
                  <c:v>101.09</c:v>
                </c:pt>
                <c:pt idx="4">
                  <c:v>100.51</c:v>
                </c:pt>
                <c:pt idx="5">
                  <c:v>100.05</c:v>
                </c:pt>
                <c:pt idx="6">
                  <c:v>101.12</c:v>
                </c:pt>
                <c:pt idx="7">
                  <c:v>101.25</c:v>
                </c:pt>
                <c:pt idx="8">
                  <c:v>99.28</c:v>
                </c:pt>
                <c:pt idx="9">
                  <c:v>98.83</c:v>
                </c:pt>
                <c:pt idx="10">
                  <c:v>99.96</c:v>
                </c:pt>
                <c:pt idx="11">
                  <c:v>100.67</c:v>
                </c:pt>
                <c:pt idx="12">
                  <c:v>102.68</c:v>
                </c:pt>
                <c:pt idx="13">
                  <c:v>100.86</c:v>
                </c:pt>
                <c:pt idx="14">
                  <c:v>93.48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55-4535-87AB-D0E79476213E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май 2022 г.  к апрелю 2022 г.</c:v>
                </c:pt>
              </c:strCache>
            </c:strRef>
          </c:tx>
          <c:spPr>
            <a:solidFill>
              <a:srgbClr val="E300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8-45AB-B34C-4EC68615903B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708-45AB-B34C-4EC68615903B}"/>
              </c:ext>
            </c:extLst>
          </c:dPt>
          <c:dPt>
            <c:idx val="11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459966"/>
              </a:solidFill>
              <a:ln>
                <a:noFill/>
              </a:ln>
              <a:effectLst/>
            </c:spPr>
          </c:dPt>
          <c:dLbls>
            <c:dLbl>
              <c:idx val="4"/>
              <c:spPr/>
              <c:txPr>
                <a:bodyPr rot="-5400000" vert="horz"/>
                <a:lstStyle/>
                <a:p>
                  <a:pPr algn="ctr">
                    <a:defRPr lang="en-US" sz="1000" b="1" i="0" u="none" strike="noStrike" kern="1200" baseline="0">
                      <a:solidFill>
                        <a:srgbClr val="E3002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0754195088719993E-2"/>
                  <c:y val="-9.1230935188921069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6033560709759937E-3"/>
                  <c:y val="3.0407917216905738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2905034106463991E-2"/>
                  <c:y val="-1.216412469185614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 b="1">
                      <a:solidFill>
                        <a:srgbClr val="4599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="1">
                    <a:solidFill>
                      <a:srgbClr val="E3002A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Соль, соус, 
специи, концентраты</c:v>
                </c:pt>
                <c:pt idx="1">
                  <c:v>Сыр</c:v>
                </c:pt>
                <c:pt idx="2">
                  <c:v>Молоко и молочная 
продукция</c:v>
                </c:pt>
                <c:pt idx="3">
                  <c:v>Макаронные 
и крупяные изделия</c:v>
                </c:pt>
                <c:pt idx="4">
                  <c:v>Хлеб и хлебобулочные 
изделия</c:v>
                </c:pt>
                <c:pt idx="5">
                  <c:v>Общественное питание</c:v>
                </c:pt>
                <c:pt idx="6">
                  <c:v>Масло и жиры</c:v>
                </c:pt>
                <c:pt idx="7">
                  <c:v>Мясопродукты</c:v>
                </c:pt>
                <c:pt idx="8">
                  <c:v>Мука</c:v>
                </c:pt>
                <c:pt idx="9">
                  <c:v>Чай, кофе, какао</c:v>
                </c:pt>
                <c:pt idx="10">
                  <c:v>Алкогольные напитки</c:v>
                </c:pt>
                <c:pt idx="11">
                  <c:v>Рыбопродукты</c:v>
                </c:pt>
                <c:pt idx="12">
                  <c:v>Плодоовощная продукция, 
включая картофель</c:v>
                </c:pt>
                <c:pt idx="13">
                  <c:v>Сахар</c:v>
                </c:pt>
                <c:pt idx="14">
                  <c:v>Яйца</c:v>
                </c:pt>
              </c:strCache>
            </c:strRef>
          </c:cat>
          <c:val>
            <c:numRef>
              <c:f>Лист1!$B$2:$B$16</c:f>
              <c:numCache>
                <c:formatCode>0.00</c:formatCode>
                <c:ptCount val="15"/>
                <c:pt idx="0">
                  <c:v>103.42</c:v>
                </c:pt>
                <c:pt idx="1">
                  <c:v>102.68</c:v>
                </c:pt>
                <c:pt idx="2">
                  <c:v>102.53</c:v>
                </c:pt>
                <c:pt idx="3">
                  <c:v>102.47</c:v>
                </c:pt>
                <c:pt idx="4">
                  <c:v>102.42</c:v>
                </c:pt>
                <c:pt idx="5">
                  <c:v>102.34</c:v>
                </c:pt>
                <c:pt idx="6">
                  <c:v>102.25</c:v>
                </c:pt>
                <c:pt idx="7">
                  <c:v>101.06</c:v>
                </c:pt>
                <c:pt idx="8">
                  <c:v>100.71</c:v>
                </c:pt>
                <c:pt idx="9">
                  <c:v>100.67</c:v>
                </c:pt>
                <c:pt idx="10">
                  <c:v>100.05</c:v>
                </c:pt>
                <c:pt idx="11">
                  <c:v>99.91</c:v>
                </c:pt>
                <c:pt idx="12">
                  <c:v>97.81</c:v>
                </c:pt>
                <c:pt idx="13">
                  <c:v>97.56</c:v>
                </c:pt>
                <c:pt idx="14">
                  <c:v>82.81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155-4535-87AB-D0E794762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61"/>
        <c:axId val="156002176"/>
        <c:axId val="156003712"/>
      </c:barChart>
      <c:catAx>
        <c:axId val="15600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6003712"/>
        <c:crosses val="autoZero"/>
        <c:auto val="1"/>
        <c:lblAlgn val="ctr"/>
        <c:lblOffset val="100"/>
        <c:noMultiLvlLbl val="0"/>
      </c:catAx>
      <c:valAx>
        <c:axId val="156003712"/>
        <c:scaling>
          <c:orientation val="minMax"/>
          <c:max val="116"/>
          <c:min val="80"/>
        </c:scaling>
        <c:delete val="1"/>
        <c:axPos val="l"/>
        <c:numFmt formatCode="0.00" sourceLinked="1"/>
        <c:majorTickMark val="out"/>
        <c:minorTickMark val="none"/>
        <c:tickLblPos val="nextTo"/>
        <c:crossAx val="15600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5081277431777"/>
          <c:y val="0.91438852258415781"/>
          <c:w val="0.75881117761423278"/>
          <c:h val="8.5611477415842227E-2"/>
        </c:manualLayout>
      </c:layout>
      <c:overlay val="0"/>
      <c:txPr>
        <a:bodyPr/>
        <a:lstStyle/>
        <a:p>
          <a:pPr>
            <a:defRPr sz="1200" b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_rels/drawing1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9.png"/><Relationship Id="rId17" Type="http://schemas.openxmlformats.org/officeDocument/2006/relationships/image" Target="../media/image992.svg"/><Relationship Id="rId20" Type="http://schemas.openxmlformats.org/officeDocument/2006/relationships/image" Target="../media/image48.png"/><Relationship Id="rId1" Type="http://schemas.openxmlformats.org/officeDocument/2006/relationships/image" Target="../media/image47.png"/><Relationship Id="rId15" Type="http://schemas.openxmlformats.org/officeDocument/2006/relationships/image" Target="../media/image990.svg"/><Relationship Id="rId23" Type="http://schemas.openxmlformats.org/officeDocument/2006/relationships/image" Target="../media/image998.svg"/><Relationship Id="rId19" Type="http://schemas.openxmlformats.org/officeDocument/2006/relationships/image" Target="../media/image994.svg"/><Relationship Id="rId22" Type="http://schemas.openxmlformats.org/officeDocument/2006/relationships/image" Target="../media/image50.png"/></Relationships>
</file>

<file path=ppt/drawings/_rels/drawing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svg"/><Relationship Id="rId17" Type="http://schemas.openxmlformats.org/officeDocument/2006/relationships/image" Target="../media/image11.png"/><Relationship Id="rId7" Type="http://schemas.openxmlformats.org/officeDocument/2006/relationships/image" Target="../media/image6.svg"/><Relationship Id="rId16" Type="http://schemas.openxmlformats.org/officeDocument/2006/relationships/image" Target="../media/image10.png"/><Relationship Id="rId1" Type="http://schemas.openxmlformats.org/officeDocument/2006/relationships/image" Target="../media/image7.png"/><Relationship Id="rId5" Type="http://schemas.openxmlformats.org/officeDocument/2006/relationships/image" Target="../media/image8.png"/><Relationship Id="rId15" Type="http://schemas.openxmlformats.org/officeDocument/2006/relationships/image" Target="../media/image4.svg"/><Relationship Id="rId4" Type="http://schemas.openxmlformats.org/officeDocument/2006/relationships/image" Target="../media/image264.svg"/><Relationship Id="rId14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7" Type="http://schemas.openxmlformats.org/officeDocument/2006/relationships/image" Target="../media/image11.png"/><Relationship Id="rId7" Type="http://schemas.openxmlformats.org/officeDocument/2006/relationships/image" Target="NULL"/><Relationship Id="rId16" Type="http://schemas.openxmlformats.org/officeDocument/2006/relationships/image" Target="../media/image10.png"/><Relationship Id="rId1" Type="http://schemas.openxmlformats.org/officeDocument/2006/relationships/image" Target="../media/image7.png"/><Relationship Id="rId5" Type="http://schemas.openxmlformats.org/officeDocument/2006/relationships/image" Target="../media/image8.png"/><Relationship Id="rId15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../media/image9.png"/></Relationships>
</file>

<file path=ppt/drawings/_rels/drawing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7" Type="http://schemas.openxmlformats.org/officeDocument/2006/relationships/image" Target="../media/image11.png"/><Relationship Id="rId7" Type="http://schemas.openxmlformats.org/officeDocument/2006/relationships/image" Target="NULL"/><Relationship Id="rId16" Type="http://schemas.openxmlformats.org/officeDocument/2006/relationships/image" Target="../media/image10.png"/><Relationship Id="rId1" Type="http://schemas.openxmlformats.org/officeDocument/2006/relationships/image" Target="../media/image7.png"/><Relationship Id="rId5" Type="http://schemas.openxmlformats.org/officeDocument/2006/relationships/image" Target="../media/image8.png"/><Relationship Id="rId15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0.35475</cdr:x>
      <cdr:y>0.794</cdr:y>
    </cdr:from>
    <cdr:to>
      <cdr:x>0.48527</cdr:x>
      <cdr:y>0.89817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18916" y="1910927"/>
          <a:ext cx="963568" cy="250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rPr>
            <a:t>202</a:t>
          </a:r>
          <a:r>
            <a:rPr lang="ru-RU" sz="1600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dirty="0">
            <a:solidFill>
              <a:srgbClr val="59595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0.04529</cdr:x>
      <cdr:y>0.7369</cdr:y>
    </cdr:from>
    <cdr:to>
      <cdr:x>0.73829</cdr:x>
      <cdr:y>0.79401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 rot="5400000">
          <a:off x="2823707" y="-715826"/>
          <a:ext cx="137432" cy="511609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595959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0.80202</cdr:x>
      <cdr:y>0.77858</cdr:y>
    </cdr:from>
    <cdr:to>
      <cdr:x>0.93428</cdr:x>
      <cdr:y>0.88275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20954" y="1873803"/>
          <a:ext cx="976413" cy="250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rPr>
            <a:t>202</a:t>
          </a:r>
          <a:r>
            <a:rPr lang="ru-RU" sz="1600" b="1" dirty="0" smtClean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b="1" dirty="0">
            <a:solidFill>
              <a:srgbClr val="E3002A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0.74664</cdr:x>
      <cdr:y>0.73938</cdr:y>
    </cdr:from>
    <cdr:to>
      <cdr:x>0.95824</cdr:x>
      <cdr:y>0.794</cdr:y>
    </cdr:to>
    <cdr:sp macro="" textlink="">
      <cdr:nvSpPr>
        <cdr:cNvPr id="8" name="Правая фигурная скобка 7"/>
        <cdr:cNvSpPr/>
      </cdr:nvSpPr>
      <cdr:spPr>
        <a:xfrm xmlns:a="http://schemas.openxmlformats.org/drawingml/2006/main" rot="5400000">
          <a:off x="6227438" y="1064125"/>
          <a:ext cx="131463" cy="156214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E3002A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rgbClr val="E0002B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0.03558</cdr:x>
      <cdr:y>0.60282</cdr:y>
    </cdr:from>
    <cdr:to>
      <cdr:x>0.14544</cdr:x>
      <cdr:y>0.75861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B84E4C80-4B84-4732-8F17-112AE47427D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="" xmlns:p="http://schemas.openxmlformats.org/presentationml/2006/main" xmlns:asvg="http://schemas.microsoft.com/office/drawing/2016/SVG/main" xmlns:lc="http://schemas.openxmlformats.org/drawingml/2006/lockedCanvas" r:embed="rId19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70883" y="2646843"/>
          <a:ext cx="836366" cy="6840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0.52097</cdr:x>
      <cdr:y>0.61286</cdr:y>
    </cdr:from>
    <cdr:to>
      <cdr:x>0.63643</cdr:x>
      <cdr:y>0.76527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933883BD-CB92-43B5-A696-E6190359A89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0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="" xmlns:p="http://schemas.openxmlformats.org/presentationml/2006/main" xmlns:asvg="http://schemas.microsoft.com/office/drawing/2016/SVG/main" xmlns:lc="http://schemas.openxmlformats.org/drawingml/2006/lockedCanvas" r:embed="rId15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66132" y="2690950"/>
          <a:ext cx="878999" cy="66919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0.69205</cdr:x>
      <cdr:y>0.61091</cdr:y>
    </cdr:from>
    <cdr:to>
      <cdr:x>0.80594</cdr:x>
      <cdr:y>0.76722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FC30DB4A-F483-4ABE-96E8-68AA07415FF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="" xmlns:p="http://schemas.openxmlformats.org/presentationml/2006/main" xmlns:asvg="http://schemas.microsoft.com/office/drawing/2016/SVG/main" xmlns:lc="http://schemas.openxmlformats.org/drawingml/2006/lockedCanvas" r:embed="rId1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268581" y="2682388"/>
          <a:ext cx="867046" cy="6863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0.20038</cdr:x>
      <cdr:y>0.61456</cdr:y>
    </cdr:from>
    <cdr:to>
      <cdr:x>0.31259</cdr:x>
      <cdr:y>0.76357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64D1F89A-3EAD-4091-877C-91D9625C827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2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="" xmlns:p="http://schemas.openxmlformats.org/presentationml/2006/main" xmlns:asvg="http://schemas.microsoft.com/office/drawing/2016/SVG/main" xmlns:lc="http://schemas.openxmlformats.org/drawingml/2006/lockedCanvas" r:embed="rId23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25487" y="2698414"/>
          <a:ext cx="854256" cy="654270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15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16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0.34349</cdr:x>
      <cdr:y>0.71606</cdr:y>
    </cdr:from>
    <cdr:to>
      <cdr:x>0.47401</cdr:x>
      <cdr:y>0.82023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35789" y="1934862"/>
          <a:ext cx="963567" cy="281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rPr>
            <a:t>202</a:t>
          </a:r>
          <a:r>
            <a:rPr lang="ru-RU" sz="1600" b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dirty="0">
            <a:solidFill>
              <a:srgbClr val="595959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0.04529</cdr:x>
      <cdr:y>0.66521</cdr:y>
    </cdr:from>
    <cdr:to>
      <cdr:x>0.73829</cdr:x>
      <cdr:y>0.70537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 rot="5400000">
          <a:off x="2838143" y="-706338"/>
          <a:ext cx="108513" cy="511609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595959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0.79574</cdr:x>
      <cdr:y>0.70536</cdr:y>
    </cdr:from>
    <cdr:to>
      <cdr:x>0.928</cdr:x>
      <cdr:y>0.80953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74595" y="1905931"/>
          <a:ext cx="976413" cy="281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rPr>
            <a:t>202</a:t>
          </a:r>
          <a:r>
            <a:rPr lang="ru-RU" sz="1600" b="1" dirty="0" smtClean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b="1" dirty="0">
            <a:solidFill>
              <a:srgbClr val="E3002A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0.74948</cdr:x>
      <cdr:y>0.66521</cdr:y>
    </cdr:from>
    <cdr:to>
      <cdr:x>0.96108</cdr:x>
      <cdr:y>0.71606</cdr:y>
    </cdr:to>
    <cdr:sp macro="" textlink="">
      <cdr:nvSpPr>
        <cdr:cNvPr id="8" name="Правая фигурная скобка 7"/>
        <cdr:cNvSpPr/>
      </cdr:nvSpPr>
      <cdr:spPr>
        <a:xfrm xmlns:a="http://schemas.openxmlformats.org/drawingml/2006/main" rot="5400000">
          <a:off x="6245421" y="1085085"/>
          <a:ext cx="137411" cy="156214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E3002A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rgbClr val="E0002B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4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0.27399</cdr:x>
      <cdr:y>0.60154</cdr:y>
    </cdr:from>
    <cdr:to>
      <cdr:x>0.359</cdr:x>
      <cdr:y>0.73591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42BE7922-1F1B-4A48-BDB8-78F0E8FBB2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67114" y="2995260"/>
          <a:ext cx="641358" cy="6690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0.06217</cdr:x>
      <cdr:y>0.59508</cdr:y>
    </cdr:from>
    <cdr:to>
      <cdr:x>0.15975</cdr:x>
      <cdr:y>0.73568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1DC2B348-2F27-459F-9A65-5E5163D702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13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9054" y="2963076"/>
          <a:ext cx="736193" cy="7000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0.65788</cdr:x>
      <cdr:y>0.61244</cdr:y>
    </cdr:from>
    <cdr:to>
      <cdr:x>0.74975</cdr:x>
      <cdr:y>0.73645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EFEDF29-3D44-4F11-B5A2-A04713585B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15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63400" y="3049526"/>
          <a:ext cx="693114" cy="6174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0.46515</cdr:x>
      <cdr:y>0.58463</cdr:y>
    </cdr:from>
    <cdr:to>
      <cdr:x>0.57129</cdr:x>
      <cdr:y>0.7597</cdr:y>
    </cdr:to>
    <cdr:pic>
      <cdr:nvPicPr>
        <cdr:cNvPr id="9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09317" y="2911046"/>
          <a:ext cx="800774" cy="8717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0.84724</cdr:x>
      <cdr:y>0.61222</cdr:y>
    </cdr:from>
    <cdr:to>
      <cdr:x>0.94286</cdr:x>
      <cdr:y>0.73591</cdr:y>
    </cdr:to>
    <cdr:pic>
      <cdr:nvPicPr>
        <cdr:cNvPr id="10" name="Рисунок 9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2715685-B30D-4D3F-9AC7-88E622E63B4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392013" y="3048439"/>
          <a:ext cx="721405" cy="61589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5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0.26379</cdr:x>
      <cdr:y>0.60333</cdr:y>
    </cdr:from>
    <cdr:to>
      <cdr:x>0.3488</cdr:x>
      <cdr:y>0.7377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42BE7922-1F1B-4A48-BDB8-78F0E8FBB2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990146" y="3004162"/>
          <a:ext cx="641358" cy="66907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0.45648</cdr:x>
      <cdr:y>0.601</cdr:y>
    </cdr:from>
    <cdr:to>
      <cdr:x>0.55406</cdr:x>
      <cdr:y>0.7416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1DC2B348-2F27-459F-9A65-5E5163D702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13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43941" y="2992588"/>
          <a:ext cx="736193" cy="7000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0.06597</cdr:x>
      <cdr:y>0.61759</cdr:y>
    </cdr:from>
    <cdr:to>
      <cdr:x>0.15784</cdr:x>
      <cdr:y>0.7416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9EFEDF29-3D44-4F11-B5A2-A04713585B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15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97724" y="3075194"/>
          <a:ext cx="693114" cy="6174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0.65808</cdr:x>
      <cdr:y>0.5801</cdr:y>
    </cdr:from>
    <cdr:to>
      <cdr:x>0.76422</cdr:x>
      <cdr:y>0.75517</cdr:y>
    </cdr:to>
    <cdr:pic>
      <cdr:nvPicPr>
        <cdr:cNvPr id="9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964891" y="2888509"/>
          <a:ext cx="800774" cy="8717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0.86472</cdr:x>
      <cdr:y>0.60128</cdr:y>
    </cdr:from>
    <cdr:to>
      <cdr:x>0.96034</cdr:x>
      <cdr:y>0.72497</cdr:y>
    </cdr:to>
    <cdr:pic>
      <cdr:nvPicPr>
        <cdr:cNvPr id="10" name="Рисунок 9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92715685-B30D-4D3F-9AC7-88E622E63B4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lc="http://schemas.openxmlformats.org/drawingml/2006/lockedCanvas" xmlns="" xmlns:asvg="http://schemas.microsoft.com/office/drawing/2016/SVG/main" xmlns:p="http://schemas.openxmlformats.org/presentationml/2006/main" r:embed="rId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23872" y="2993942"/>
          <a:ext cx="721406" cy="615891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6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0.26658</cdr:x>
      <cdr:y>0.61053</cdr:y>
    </cdr:from>
    <cdr:to>
      <cdr:x>0.35159</cdr:x>
      <cdr:y>0.7449</cdr:y>
    </cdr:to>
    <cdr:pic>
      <cdr:nvPicPr>
        <cdr:cNvPr id="5" name="Рисунок 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42BE7922-1F1B-4A48-BDB8-78F0E8FBB2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11252" y="3086115"/>
          <a:ext cx="641358" cy="6792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0.4572</cdr:x>
      <cdr:y>0.60386</cdr:y>
    </cdr:from>
    <cdr:to>
      <cdr:x>0.55478</cdr:x>
      <cdr:y>0.74446</cdr:y>
    </cdr:to>
    <cdr:pic>
      <cdr:nvPicPr>
        <cdr:cNvPr id="6" name="Рисунок 5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1DC2B348-2F27-459F-9A65-5E5163D702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13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49368" y="3052393"/>
          <a:ext cx="736193" cy="7107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0.06687</cdr:x>
      <cdr:y>0.59953</cdr:y>
    </cdr:from>
    <cdr:to>
      <cdr:x>0.15874</cdr:x>
      <cdr:y>0.72354</cdr:y>
    </cdr:to>
    <cdr:pic>
      <cdr:nvPicPr>
        <cdr:cNvPr id="7" name="Рисунок 6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EFEDF29-3D44-4F11-B5A2-A04713585B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15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4528" y="3030501"/>
          <a:ext cx="693114" cy="6268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0.64341</cdr:x>
      <cdr:y>0.58096</cdr:y>
    </cdr:from>
    <cdr:to>
      <cdr:x>0.74955</cdr:x>
      <cdr:y>0.75603</cdr:y>
    </cdr:to>
    <cdr:pic>
      <cdr:nvPicPr>
        <cdr:cNvPr id="9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54180" y="2936660"/>
          <a:ext cx="800774" cy="8849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0.85636</cdr:x>
      <cdr:y>0.61363</cdr:y>
    </cdr:from>
    <cdr:to>
      <cdr:x>0.95198</cdr:x>
      <cdr:y>0.73732</cdr:y>
    </cdr:to>
    <cdr:pic>
      <cdr:nvPicPr>
        <cdr:cNvPr id="10" name="Рисунок 9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92715685-B30D-4D3F-9AC7-88E622E63B4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p="http://schemas.openxmlformats.org/presentationml/2006/main" xmlns:asvg="http://schemas.microsoft.com/office/drawing/2016/SVG/main" xmlns="" xmlns:lc="http://schemas.openxmlformats.org/drawingml/2006/lockedCanvas" r:embed="rId7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60800" y="3101795"/>
          <a:ext cx="721406" cy="625231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8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9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11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0.6364</cdr:x>
      <cdr:y>0.9235</cdr:y>
    </cdr:from>
    <cdr:to>
      <cdr:x>1</cdr:x>
      <cdr:y>1</cdr:y>
    </cdr:to>
    <cdr:sp macro="" textlink="">
      <cdr:nvSpPr>
        <cdr:cNvPr id="3" name="Номер слайда 1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3F8A9122-393E-9E43-ADBD-FD8785CAD33E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801325" y="4407691"/>
          <a:ext cx="2743183" cy="36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ru-RU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1B81EEA-DF2A-1C47-9781-44818CAE4220}" type="slidenum">
            <a:rPr lang="ru-RU" sz="1600" smtClean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12</a:t>
          </a:fld>
          <a:endParaRPr lang="ru-RU" sz="1600" dirty="0">
            <a:solidFill>
              <a:srgbClr val="7F7F7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EEACF-7833-4C39-80E2-EBDF3F0FD7D9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AF2F-8C05-49C9-BF9F-E459AC973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8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63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3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63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63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AF2F-8C05-49C9-BF9F-E459AC973D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02221-D1AF-4460-828E-56B4C92BB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09BFDE-4B74-4108-A421-85D12912A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83453E-117F-4544-93CC-366E2B1E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BF360C-7966-46C2-BAE3-2638572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E5D132-8214-4F91-9E4B-00AF0762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4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87B9A-325A-42A9-8CCD-E8CE0928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4D06A4-3280-4CC3-81D6-DB98E09DA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AF9AF9-0E62-4B3C-B7FA-A59B2C7B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FF18B8-0819-473F-8864-13C3332C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91A79E-0D29-40DD-B303-DFBFF51B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3E38683-8DF3-4B60-92BF-6344E2320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4A5D8D-D5A9-4FAA-8465-31F97DF6E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60AA84-9109-462C-A3B5-92AF436F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3E6A11-4A9B-4F2E-8134-A27535B3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6F70C5-875F-461C-A33D-7A906B9E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6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064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6548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82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8A6461-4AF3-444B-9CB2-BE4E149D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5229F-BBD7-438A-AA1D-EEFC9F22C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39B1E7-F364-45CB-8F26-D727F7AE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154E0E-7CED-4D9E-9424-F06C763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16FD22-9AE1-410E-9876-11D40F0D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26208-7661-4365-A57E-3BEC7EDB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DF5995-0DB3-437E-B619-0AFC0545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108476-B8EE-442E-A098-E6F274B0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01CA5D-8B36-45DE-9C8E-1CE6D0F5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62C332-DA3B-47B8-B89B-947C5D12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FF8B17-B348-4F2C-8731-70B9BBC5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A0594B-2E81-4D63-B452-F2DDFAD90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F6881D-FF3D-45E8-B16E-18A3D53E0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7D5AE7-7576-41CE-8EBD-C9138143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46F981-7194-4174-BDCE-0D4CB9A2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71EA3F-B3D7-4D91-8525-1E8A8721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3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16ED0A-114E-4611-8BDE-774B3792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61B990-3F79-4CEF-9ABA-8FCEF059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FC02A3-882D-45B8-9064-627EE0E92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939CDE8-BC54-44C4-9DDC-6D4355F3E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912CB1C-54AA-4579-B6C5-AA1502B50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E11D872-EFB6-4373-B367-F2DE3287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ADEA08-B949-47BC-B176-08C797E4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57D0CBF-BB7D-4660-84BC-F17A18E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0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2CF8A9-0A14-42F1-8AAA-743C56A7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3B498E-16FA-40A4-BEC0-90ADD129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6C5BEF-2E78-42E3-9260-1CA0BAD3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BF3F94-222E-4E3C-A40C-99BDE7F3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1EDB50-E418-4FFA-BE80-7798024B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49AE05-B154-47FF-BF16-3297623E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193326-A50D-4CFC-9C26-3FF996E1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7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081D7-C469-4E96-B8C7-08835F92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F3DBDA-63E0-40C6-8E88-088450FF2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0D58C7-178F-496A-B085-C28F9303B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644A80-840B-49F6-A41B-9B11785B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038468-DCAA-4B09-831B-9AE7B620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A47100-C124-4299-BE3A-081477FD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2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226DD3-DCAB-4B56-B93D-AD499F5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513E8E3-676F-4EEA-9AB8-7B4F047E5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C6E731-70D4-4654-B7F5-6CCA49674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09BC6C-480C-4584-967D-1BEF0DB0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BD71C1-0AE1-45C7-9932-2366A944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AC718F-3E29-4BC2-85E9-15FA2221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7B4DE-2241-403D-8E0D-AF3D587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2E23E4-585F-4AEC-864B-25058F35F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7B4E49-50B2-4136-8417-5838A4DB5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7C2D-C815-4913-A77B-F20049FACDE7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A3D4A1-01EF-46EE-A1BB-22A04E160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CE3089-FB47-4D3D-B70E-FB259B970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7C89-9A26-487D-8D8E-4AAFE496E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svg"/><Relationship Id="rId13" Type="http://schemas.openxmlformats.org/officeDocument/2006/relationships/image" Target="../media/image27.png"/><Relationship Id="rId18" Type="http://schemas.openxmlformats.org/officeDocument/2006/relationships/image" Target="../media/image184.svg"/><Relationship Id="rId26" Type="http://schemas.openxmlformats.org/officeDocument/2006/relationships/image" Target="../media/image192.svg"/><Relationship Id="rId39" Type="http://schemas.openxmlformats.org/officeDocument/2006/relationships/image" Target="../media/image3.png"/><Relationship Id="rId3" Type="http://schemas.openxmlformats.org/officeDocument/2006/relationships/image" Target="../media/image22.png"/><Relationship Id="rId21" Type="http://schemas.openxmlformats.org/officeDocument/2006/relationships/image" Target="../media/image31.png"/><Relationship Id="rId34" Type="http://schemas.openxmlformats.org/officeDocument/2006/relationships/image" Target="../media/image200.svg"/><Relationship Id="rId7" Type="http://schemas.openxmlformats.org/officeDocument/2006/relationships/image" Target="../media/image24.png"/><Relationship Id="rId12" Type="http://schemas.openxmlformats.org/officeDocument/2006/relationships/image" Target="../media/image178.svg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38" Type="http://schemas.openxmlformats.org/officeDocument/2006/relationships/image" Target="../media/image204.svg"/><Relationship Id="rId2" Type="http://schemas.openxmlformats.org/officeDocument/2006/relationships/image" Target="../media/image21.png"/><Relationship Id="rId16" Type="http://schemas.openxmlformats.org/officeDocument/2006/relationships/image" Target="../media/image182.svg"/><Relationship Id="rId20" Type="http://schemas.openxmlformats.org/officeDocument/2006/relationships/image" Target="../media/image186.sv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2.svg"/><Relationship Id="rId11" Type="http://schemas.openxmlformats.org/officeDocument/2006/relationships/image" Target="../media/image26.png"/><Relationship Id="rId24" Type="http://schemas.openxmlformats.org/officeDocument/2006/relationships/image" Target="../media/image190.svg"/><Relationship Id="rId32" Type="http://schemas.openxmlformats.org/officeDocument/2006/relationships/image" Target="../media/image198.svg"/><Relationship Id="rId37" Type="http://schemas.openxmlformats.org/officeDocument/2006/relationships/image" Target="../media/image39.png"/><Relationship Id="rId40" Type="http://schemas.openxmlformats.org/officeDocument/2006/relationships/image" Target="../media/image40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image" Target="../media/image194.svg"/><Relationship Id="rId36" Type="http://schemas.openxmlformats.org/officeDocument/2006/relationships/image" Target="../media/image202.svg"/><Relationship Id="rId10" Type="http://schemas.openxmlformats.org/officeDocument/2006/relationships/image" Target="../media/image176.svg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image" Target="../media/image170.svg"/><Relationship Id="rId9" Type="http://schemas.openxmlformats.org/officeDocument/2006/relationships/image" Target="../media/image25.png"/><Relationship Id="rId14" Type="http://schemas.openxmlformats.org/officeDocument/2006/relationships/image" Target="../media/image180.svg"/><Relationship Id="rId22" Type="http://schemas.openxmlformats.org/officeDocument/2006/relationships/image" Target="../media/image188.svg"/><Relationship Id="rId27" Type="http://schemas.openxmlformats.org/officeDocument/2006/relationships/image" Target="../media/image34.png"/><Relationship Id="rId30" Type="http://schemas.openxmlformats.org/officeDocument/2006/relationships/image" Target="../media/image196.svg"/><Relationship Id="rId35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18" Type="http://schemas.openxmlformats.org/officeDocument/2006/relationships/image" Target="../media/image43.png"/><Relationship Id="rId3" Type="http://schemas.openxmlformats.org/officeDocument/2006/relationships/chart" Target="../charts/chart11.xml"/><Relationship Id="rId17" Type="http://schemas.openxmlformats.org/officeDocument/2006/relationships/image" Target="../media/image176.svg"/><Relationship Id="rId33" Type="http://schemas.openxmlformats.org/officeDocument/2006/relationships/image" Target="../media/image93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32" Type="http://schemas.openxmlformats.org/officeDocument/2006/relationships/image" Target="../media/image44.png"/><Relationship Id="rId15" Type="http://schemas.openxmlformats.org/officeDocument/2006/relationships/image" Target="../media/image42.png"/><Relationship Id="rId31" Type="http://schemas.openxmlformats.org/officeDocument/2006/relationships/image" Target="../media/image796.svg"/><Relationship Id="rId4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3" Type="http://schemas.openxmlformats.org/officeDocument/2006/relationships/chart" Target="../charts/chart12.xml"/><Relationship Id="rId34" Type="http://schemas.openxmlformats.org/officeDocument/2006/relationships/image" Target="../media/image46.png"/><Relationship Id="rId33" Type="http://schemas.openxmlformats.org/officeDocument/2006/relationships/image" Target="../media/image17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32" Type="http://schemas.openxmlformats.org/officeDocument/2006/relationships/image" Target="../media/image45.png"/><Relationship Id="rId15" Type="http://schemas.openxmlformats.org/officeDocument/2006/relationships/image" Target="../media/image43.png"/><Relationship Id="rId31" Type="http://schemas.openxmlformats.org/officeDocument/2006/relationships/image" Target="../media/image796.svg"/><Relationship Id="rId19" Type="http://schemas.openxmlformats.org/officeDocument/2006/relationships/image" Target="../media/image178.svg"/><Relationship Id="rId4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chart" Target="../charts/chart13.xml"/><Relationship Id="rId21" Type="http://schemas.openxmlformats.org/officeDocument/2006/relationships/image" Target="../media/image54.png"/><Relationship Id="rId17" Type="http://schemas.openxmlformats.org/officeDocument/2006/relationships/image" Target="../media/image98.sv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998.svg"/><Relationship Id="rId15" Type="http://schemas.openxmlformats.org/officeDocument/2006/relationships/image" Target="../media/image990.svg"/><Relationship Id="rId23" Type="http://schemas.openxmlformats.org/officeDocument/2006/relationships/image" Target="../media/image55.png"/><Relationship Id="rId19" Type="http://schemas.openxmlformats.org/officeDocument/2006/relationships/image" Target="../media/image994.svg"/><Relationship Id="rId4" Type="http://schemas.openxmlformats.org/officeDocument/2006/relationships/image" Target="../media/image51.png"/><Relationship Id="rId22" Type="http://schemas.openxmlformats.org/officeDocument/2006/relationships/image" Target="../media/image99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2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26" Type="http://schemas.openxmlformats.org/officeDocument/2006/relationships/image" Target="../media/image1402.svg"/><Relationship Id="rId3" Type="http://schemas.openxmlformats.org/officeDocument/2006/relationships/chart" Target="../charts/chart14.xml"/><Relationship Id="rId7" Type="http://schemas.openxmlformats.org/officeDocument/2006/relationships/image" Target="../media/image6.svg"/><Relationship Id="rId25" Type="http://schemas.openxmlformats.org/officeDocument/2006/relationships/image" Target="../media/image1270.svg"/><Relationship Id="rId3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73.png"/><Relationship Id="rId29" Type="http://schemas.openxmlformats.org/officeDocument/2006/relationships/image" Target="../media/image1274.svg"/><Relationship Id="rId1" Type="http://schemas.openxmlformats.org/officeDocument/2006/relationships/slideLayout" Target="../slideLayouts/slideLayout12.xml"/><Relationship Id="rId32" Type="http://schemas.openxmlformats.org/officeDocument/2006/relationships/image" Target="../media/image75.png"/><Relationship Id="rId19" Type="http://schemas.openxmlformats.org/officeDocument/2006/relationships/image" Target="../media/image1354.svg"/><Relationship Id="rId31" Type="http://schemas.openxmlformats.org/officeDocument/2006/relationships/image" Target="../media/image1336.svg"/><Relationship Id="rId4" Type="http://schemas.openxmlformats.org/officeDocument/2006/relationships/image" Target="../media/image11.png"/><Relationship Id="rId27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chart" Target="../charts/chart15.xml"/><Relationship Id="rId34" Type="http://schemas.openxmlformats.org/officeDocument/2006/relationships/image" Target="../media/image78.png"/><Relationship Id="rId7" Type="http://schemas.openxmlformats.org/officeDocument/2006/relationships/image" Target="../media/image6.svg"/><Relationship Id="rId33" Type="http://schemas.openxmlformats.org/officeDocument/2006/relationships/image" Target="../media/image140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32" Type="http://schemas.openxmlformats.org/officeDocument/2006/relationships/image" Target="../media/image73.png"/><Relationship Id="rId23" Type="http://schemas.openxmlformats.org/officeDocument/2006/relationships/image" Target="../media/image182.svg"/><Relationship Id="rId31" Type="http://schemas.openxmlformats.org/officeDocument/2006/relationships/image" Target="../media/image1336.svg"/><Relationship Id="rId4" Type="http://schemas.openxmlformats.org/officeDocument/2006/relationships/image" Target="../media/image11.png"/><Relationship Id="rId35" Type="http://schemas.openxmlformats.org/officeDocument/2006/relationships/image" Target="../media/image79.png"/><Relationship Id="rId9" Type="http://schemas.openxmlformats.org/officeDocument/2006/relationships/image" Target="../media/image25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3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21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11" Type="http://schemas.openxmlformats.org/officeDocument/2006/relationships/chart" Target="../charts/chart2.xml"/><Relationship Id="rId10" Type="http://schemas.openxmlformats.org/officeDocument/2006/relationships/chart" Target="../charts/chart1.xml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3" Type="http://schemas.openxmlformats.org/officeDocument/2006/relationships/chart" Target="../charts/chart3.xml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26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1.png"/><Relationship Id="rId15" Type="http://schemas.openxmlformats.org/officeDocument/2006/relationships/image" Target="../media/image2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3" Type="http://schemas.openxmlformats.org/officeDocument/2006/relationships/chart" Target="../charts/chart4.xml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26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1.png"/><Relationship Id="rId15" Type="http://schemas.openxmlformats.org/officeDocument/2006/relationships/image" Target="../media/image2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3" Type="http://schemas.openxmlformats.org/officeDocument/2006/relationships/chart" Target="../charts/chart5.xml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26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1.png"/><Relationship Id="rId15" Type="http://schemas.openxmlformats.org/officeDocument/2006/relationships/image" Target="../media/image2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3" Type="http://schemas.openxmlformats.org/officeDocument/2006/relationships/chart" Target="../charts/chart9.xml"/><Relationship Id="rId25" Type="http://schemas.openxmlformats.org/officeDocument/2006/relationships/image" Target="../media/image400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8" Type="http://schemas.openxmlformats.org/officeDocument/2006/relationships/image" Target="../media/image17.png"/><Relationship Id="rId15" Type="http://schemas.openxmlformats.org/officeDocument/2006/relationships/image" Target="../media/image2.svg"/><Relationship Id="rId57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384.svg"/><Relationship Id="rId27" Type="http://schemas.openxmlformats.org/officeDocument/2006/relationships/image" Target="../media/image15.png"/><Relationship Id="rId56" Type="http://schemas.openxmlformats.org/officeDocument/2006/relationships/image" Target="../media/image40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166.svg"/><Relationship Id="rId25" Type="http://schemas.openxmlformats.org/officeDocument/2006/relationships/image" Target="../media/image40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2.svg"/><Relationship Id="rId28" Type="http://schemas.openxmlformats.org/officeDocument/2006/relationships/image" Target="../media/image19.png"/><Relationship Id="rId31" Type="http://schemas.openxmlformats.org/officeDocument/2006/relationships/image" Target="../media/image162.svg"/><Relationship Id="rId4" Type="http://schemas.openxmlformats.org/officeDocument/2006/relationships/image" Target="../media/image8.png"/><Relationship Id="rId27" Type="http://schemas.openxmlformats.org/officeDocument/2006/relationships/image" Target="../media/image402.svg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4834" y="3945865"/>
            <a:ext cx="7337399" cy="1089529"/>
          </a:xfrm>
        </p:spPr>
        <p:txBody>
          <a:bodyPr/>
          <a:lstStyle/>
          <a:p>
            <a:r>
              <a:rPr lang="ru-RU" sz="3600" dirty="0" smtClean="0"/>
              <a:t>Индекс потребительских цен </a:t>
            </a:r>
            <a:br>
              <a:rPr lang="ru-RU" sz="3600" dirty="0" smtClean="0"/>
            </a:br>
            <a:r>
              <a:rPr lang="ru-RU" sz="3600" dirty="0" smtClean="0"/>
              <a:t>по Республике Карелия </a:t>
            </a:r>
            <a:endParaRPr lang="ru-RU" sz="360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6" y="5527407"/>
            <a:ext cx="4229432" cy="400622"/>
          </a:xfrm>
        </p:spPr>
        <p:txBody>
          <a:bodyPr/>
          <a:lstStyle/>
          <a:p>
            <a:r>
              <a:rPr lang="ru-RU" dirty="0" smtClean="0">
                <a:solidFill>
                  <a:srgbClr val="E3002A"/>
                </a:solidFill>
              </a:rPr>
              <a:t>май 2022 года</a:t>
            </a:r>
            <a:endParaRPr lang="ru-RU" dirty="0">
              <a:solidFill>
                <a:srgbClr val="E30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9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2562830B-2BE8-4141-9C7E-08716E563F4C}"/>
              </a:ext>
            </a:extLst>
          </p:cNvPr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C159E218-566D-40D1-A4AD-A5CAB51A8189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4EDEBE83-7FDB-4742-BA1A-EDB4C44FD6ED}"/>
                </a:ext>
              </a:extLst>
            </p:cNvPr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0" name="object 11">
                <a:extLst>
                  <a:ext uri="{FF2B5EF4-FFF2-40B4-BE49-F238E27FC236}">
                    <a16:creationId xmlns="" xmlns:a16="http://schemas.microsoft.com/office/drawing/2014/main" id="{890973D0-0306-445C-961D-7C8A2FC30D9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="" xmlns:a16="http://schemas.microsoft.com/office/drawing/2014/main" id="{9119A9C6-F078-4DD6-95B8-9A85679325E0}"/>
                  </a:ext>
                </a:extLst>
              </p:cNvPr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2" name="object 12">
                  <a:extLst>
                    <a:ext uri="{FF2B5EF4-FFF2-40B4-BE49-F238E27FC236}">
                      <a16:creationId xmlns="" xmlns:a16="http://schemas.microsoft.com/office/drawing/2014/main" id="{0E05D54E-3B67-4F00-89B5-4FC3E82AE6D5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2">
                  <a:extLst>
                    <a:ext uri="{FF2B5EF4-FFF2-40B4-BE49-F238E27FC236}">
                      <a16:creationId xmlns="" xmlns:a16="http://schemas.microsoft.com/office/drawing/2014/main" id="{F6D6C000-3BAC-4A9D-9912-8C0EFC22BE00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19" name="Текст 3">
            <a:extLst>
              <a:ext uri="{FF2B5EF4-FFF2-40B4-BE49-F238E27FC236}">
                <a16:creationId xmlns="" xmlns:a16="http://schemas.microsoft.com/office/drawing/2014/main" id="{937B1885-E949-459E-8497-A7DDCC03C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208" y="567767"/>
            <a:ext cx="10345442" cy="3669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/>
              <a:t>СРЕДНИЕ ЦЕНЫ НА ПЛОДООВОЩНУЮ ПРОДУКЦИЮ</a:t>
            </a:r>
          </a:p>
        </p:txBody>
      </p:sp>
      <p:sp>
        <p:nvSpPr>
          <p:cNvPr id="120" name="Текст 3">
            <a:extLst>
              <a:ext uri="{FF2B5EF4-FFF2-40B4-BE49-F238E27FC236}">
                <a16:creationId xmlns="" xmlns:a16="http://schemas.microsoft.com/office/drawing/2014/main" id="{78485EB6-B5CC-4313-9BA3-837B46157357}"/>
              </a:ext>
            </a:extLst>
          </p:cNvPr>
          <p:cNvSpPr txBox="1">
            <a:spLocks/>
          </p:cNvSpPr>
          <p:nvPr/>
        </p:nvSpPr>
        <p:spPr>
          <a:xfrm>
            <a:off x="1292520" y="884723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май 2022 года, рублей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4332804" y="2861651"/>
            <a:ext cx="9396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Картофель, кг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="" xmlns:a16="http://schemas.microsoft.com/office/drawing/2014/main" id="{C5981E55-1544-4545-8350-312047C769F3}"/>
              </a:ext>
            </a:extLst>
          </p:cNvPr>
          <p:cNvCxnSpPr>
            <a:cxnSpLocks/>
          </p:cNvCxnSpPr>
          <p:nvPr/>
        </p:nvCxnSpPr>
        <p:spPr>
          <a:xfrm>
            <a:off x="4410219" y="3098914"/>
            <a:ext cx="3587522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D7949032-2235-4CEC-8FA9-C002A7963DBD}"/>
              </a:ext>
            </a:extLst>
          </p:cNvPr>
          <p:cNvSpPr/>
          <p:nvPr/>
        </p:nvSpPr>
        <p:spPr>
          <a:xfrm>
            <a:off x="6455956" y="236477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72,05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52F6C83E-729D-435A-8538-118EA0EA7F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0063" y="2740988"/>
            <a:ext cx="180226" cy="180000"/>
          </a:xfrm>
          <a:prstGeom prst="rect">
            <a:avLst/>
          </a:prstGeom>
        </p:spPr>
      </p:pic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245593" y="2086223"/>
            <a:ext cx="7344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Яблоки, кг</a:t>
            </a:r>
          </a:p>
        </p:txBody>
      </p:sp>
      <p:cxnSp>
        <p:nvCxnSpPr>
          <p:cNvPr id="127" name="Прямая соединительная линия 126">
            <a:extLst>
              <a:ext uri="{FF2B5EF4-FFF2-40B4-BE49-F238E27FC236}">
                <a16:creationId xmlns="" xmlns:a16="http://schemas.microsoft.com/office/drawing/2014/main" id="{03EDCED6-1235-479B-834F-CD23D15875AF}"/>
              </a:ext>
            </a:extLst>
          </p:cNvPr>
          <p:cNvCxnSpPr>
            <a:cxnSpLocks/>
          </p:cNvCxnSpPr>
          <p:nvPr/>
        </p:nvCxnSpPr>
        <p:spPr>
          <a:xfrm>
            <a:off x="339812" y="2308961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2193812" y="1573847"/>
            <a:ext cx="1650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145,65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1887155"/>
            <a:ext cx="180226" cy="180000"/>
          </a:xfrm>
          <a:prstGeom prst="rect">
            <a:avLst/>
          </a:prstGeom>
        </p:spPr>
      </p:pic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0256C4B8-D59E-4CCE-9408-1C4909FE604C}"/>
              </a:ext>
            </a:extLst>
          </p:cNvPr>
          <p:cNvSpPr/>
          <p:nvPr/>
        </p:nvSpPr>
        <p:spPr>
          <a:xfrm>
            <a:off x="4332804" y="3634557"/>
            <a:ext cx="1253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Свёкла столовая, кг</a:t>
            </a: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="" xmlns:a16="http://schemas.microsoft.com/office/drawing/2014/main" id="{3DFB6682-3A5D-4144-8BE2-B68580CA15D3}"/>
              </a:ext>
            </a:extLst>
          </p:cNvPr>
          <p:cNvCxnSpPr>
            <a:cxnSpLocks/>
          </p:cNvCxnSpPr>
          <p:nvPr/>
        </p:nvCxnSpPr>
        <p:spPr>
          <a:xfrm>
            <a:off x="4410219" y="3863960"/>
            <a:ext cx="3587522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2D187785-D6EB-4720-BDD8-40383B98D9C0}"/>
              </a:ext>
            </a:extLst>
          </p:cNvPr>
          <p:cNvSpPr/>
          <p:nvPr/>
        </p:nvSpPr>
        <p:spPr>
          <a:xfrm>
            <a:off x="6455956" y="3129911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64,67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E0D45342-D298-4AD6-A8AA-1194F452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0063" y="3434168"/>
            <a:ext cx="180226" cy="180000"/>
          </a:xfrm>
          <a:prstGeom prst="rect">
            <a:avLst/>
          </a:prstGeom>
        </p:spPr>
      </p:pic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C230060B-AA2E-4EE9-B740-9EE7C19B6FA9}"/>
              </a:ext>
            </a:extLst>
          </p:cNvPr>
          <p:cNvSpPr/>
          <p:nvPr/>
        </p:nvSpPr>
        <p:spPr>
          <a:xfrm>
            <a:off x="4332804" y="4433038"/>
            <a:ext cx="798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Морковь, кг</a:t>
            </a:r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="" xmlns:a16="http://schemas.microsoft.com/office/drawing/2014/main" id="{00125642-99BE-4E3C-83B0-0095BF365E73}"/>
              </a:ext>
            </a:extLst>
          </p:cNvPr>
          <p:cNvCxnSpPr>
            <a:cxnSpLocks/>
          </p:cNvCxnSpPr>
          <p:nvPr/>
        </p:nvCxnSpPr>
        <p:spPr>
          <a:xfrm>
            <a:off x="339812" y="3081828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5089F862-FE58-4707-BFB0-FDEC1A61823D}"/>
              </a:ext>
            </a:extLst>
          </p:cNvPr>
          <p:cNvSpPr/>
          <p:nvPr/>
        </p:nvSpPr>
        <p:spPr>
          <a:xfrm>
            <a:off x="6455956" y="3912211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,75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845DD8AC-A5F6-42EA-8B94-ABB18A7188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0063" y="4222133"/>
            <a:ext cx="180226" cy="180000"/>
          </a:xfrm>
          <a:prstGeom prst="rect">
            <a:avLst/>
          </a:prstGeom>
        </p:spPr>
      </p:pic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B4B190C7-1495-446C-A5FF-54E83DE72FFE}"/>
              </a:ext>
            </a:extLst>
          </p:cNvPr>
          <p:cNvSpPr/>
          <p:nvPr/>
        </p:nvSpPr>
        <p:spPr>
          <a:xfrm>
            <a:off x="4332804" y="5208344"/>
            <a:ext cx="1967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Капуста белокочанная свежая, кг</a:t>
            </a:r>
          </a:p>
        </p:txBody>
      </p:sp>
      <p:cxnSp>
        <p:nvCxnSpPr>
          <p:cNvPr id="139" name="Прямая соединительная линия 138">
            <a:extLst>
              <a:ext uri="{FF2B5EF4-FFF2-40B4-BE49-F238E27FC236}">
                <a16:creationId xmlns="" xmlns:a16="http://schemas.microsoft.com/office/drawing/2014/main" id="{FC8C7905-FCA4-4AA9-857C-3FE622CB09D8}"/>
              </a:ext>
            </a:extLst>
          </p:cNvPr>
          <p:cNvCxnSpPr>
            <a:cxnSpLocks/>
          </p:cNvCxnSpPr>
          <p:nvPr/>
        </p:nvCxnSpPr>
        <p:spPr>
          <a:xfrm>
            <a:off x="4422101" y="5455761"/>
            <a:ext cx="35756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3DCFD956-BD9B-40AD-BA2F-968337C633C6}"/>
              </a:ext>
            </a:extLst>
          </p:cNvPr>
          <p:cNvSpPr/>
          <p:nvPr/>
        </p:nvSpPr>
        <p:spPr>
          <a:xfrm>
            <a:off x="6455956" y="473333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77,07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963ED778-9C96-4604-936E-50FE82BD8404}"/>
              </a:ext>
            </a:extLst>
          </p:cNvPr>
          <p:cNvSpPr/>
          <p:nvPr/>
        </p:nvSpPr>
        <p:spPr>
          <a:xfrm>
            <a:off x="245593" y="5945797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Бананы, кг</a:t>
            </a: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="" xmlns:a16="http://schemas.microsoft.com/office/drawing/2014/main" id="{BF22CC28-B11B-4BCB-85FE-F77E2915C31F}"/>
              </a:ext>
            </a:extLst>
          </p:cNvPr>
          <p:cNvCxnSpPr>
            <a:cxnSpLocks/>
          </p:cNvCxnSpPr>
          <p:nvPr/>
        </p:nvCxnSpPr>
        <p:spPr>
          <a:xfrm>
            <a:off x="4422101" y="4665360"/>
            <a:ext cx="357564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FDCC1B36-E262-4FE4-BDE9-7F44F94BD768}"/>
              </a:ext>
            </a:extLst>
          </p:cNvPr>
          <p:cNvSpPr/>
          <p:nvPr/>
        </p:nvSpPr>
        <p:spPr>
          <a:xfrm>
            <a:off x="2249386" y="5490740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103,74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F0A15C47-E992-452F-8A38-A47285B260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5797279"/>
            <a:ext cx="180226" cy="180000"/>
          </a:xfrm>
          <a:prstGeom prst="rect">
            <a:avLst/>
          </a:prstGeom>
        </p:spPr>
      </p:pic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26F653CD-AAB4-4D49-AD36-4143D7AD7A7F}"/>
              </a:ext>
            </a:extLst>
          </p:cNvPr>
          <p:cNvSpPr/>
          <p:nvPr/>
        </p:nvSpPr>
        <p:spPr>
          <a:xfrm>
            <a:off x="245593" y="3637746"/>
            <a:ext cx="941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Апельсины, кг</a:t>
            </a:r>
          </a:p>
        </p:txBody>
      </p:sp>
      <p:cxnSp>
        <p:nvCxnSpPr>
          <p:cNvPr id="146" name="Прямая соединительная линия 145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339812" y="3865484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>
            <a:extLst>
              <a:ext uri="{FF2B5EF4-FFF2-40B4-BE49-F238E27FC236}">
                <a16:creationId xmlns="" xmlns:a16="http://schemas.microsoft.com/office/drawing/2014/main" id="{D9CAA5C5-E045-4223-B871-3B84986E7D1A}"/>
              </a:ext>
            </a:extLst>
          </p:cNvPr>
          <p:cNvSpPr/>
          <p:nvPr/>
        </p:nvSpPr>
        <p:spPr>
          <a:xfrm>
            <a:off x="2156798" y="3147250"/>
            <a:ext cx="168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131,20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98F6BD02-9380-4C4C-ADC5-08AA4DD7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3470118"/>
            <a:ext cx="180226" cy="180000"/>
          </a:xfrm>
          <a:prstGeom prst="rect">
            <a:avLst/>
          </a:prstGeom>
        </p:spPr>
      </p:pic>
      <p:sp>
        <p:nvSpPr>
          <p:cNvPr id="149" name="Прямоугольник 148">
            <a:extLst>
              <a:ext uri="{FF2B5EF4-FFF2-40B4-BE49-F238E27FC236}">
                <a16:creationId xmlns="" xmlns:a16="http://schemas.microsoft.com/office/drawing/2014/main" id="{F1DE0C81-8F46-47FB-9D1D-FA96AB437E8D}"/>
              </a:ext>
            </a:extLst>
          </p:cNvPr>
          <p:cNvSpPr/>
          <p:nvPr/>
        </p:nvSpPr>
        <p:spPr>
          <a:xfrm>
            <a:off x="8340212" y="4424000"/>
            <a:ext cx="676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Орехи, кг</a:t>
            </a:r>
          </a:p>
        </p:txBody>
      </p:sp>
      <p:cxnSp>
        <p:nvCxnSpPr>
          <p:cNvPr id="150" name="Прямая соединительная линия 149">
            <a:extLst>
              <a:ext uri="{FF2B5EF4-FFF2-40B4-BE49-F238E27FC236}">
                <a16:creationId xmlns="" xmlns:a16="http://schemas.microsoft.com/office/drawing/2014/main" id="{12E46D0C-0AD1-4B76-A23A-2854A873C052}"/>
              </a:ext>
            </a:extLst>
          </p:cNvPr>
          <p:cNvCxnSpPr>
            <a:cxnSpLocks/>
          </p:cNvCxnSpPr>
          <p:nvPr/>
        </p:nvCxnSpPr>
        <p:spPr>
          <a:xfrm>
            <a:off x="339812" y="6172337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>
            <a:extLst>
              <a:ext uri="{FF2B5EF4-FFF2-40B4-BE49-F238E27FC236}">
                <a16:creationId xmlns="" xmlns:a16="http://schemas.microsoft.com/office/drawing/2014/main" id="{F13AFE90-C85D-4D64-B42A-6F5AFE583C3B}"/>
              </a:ext>
            </a:extLst>
          </p:cNvPr>
          <p:cNvSpPr/>
          <p:nvPr/>
        </p:nvSpPr>
        <p:spPr>
          <a:xfrm>
            <a:off x="9936318" y="3905104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1544,61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49122BAC-EF61-4441-A5E7-E99DDE20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52191" y="4202293"/>
            <a:ext cx="180226" cy="180000"/>
          </a:xfrm>
          <a:prstGeom prst="rect">
            <a:avLst/>
          </a:prstGeom>
        </p:spPr>
      </p:pic>
      <p:sp>
        <p:nvSpPr>
          <p:cNvPr id="153" name="Прямоугольник 152">
            <a:extLst>
              <a:ext uri="{FF2B5EF4-FFF2-40B4-BE49-F238E27FC236}">
                <a16:creationId xmlns="" xmlns:a16="http://schemas.microsoft.com/office/drawing/2014/main" id="{DDCEFAC3-2310-4A95-B741-9EDB5FC487CD}"/>
              </a:ext>
            </a:extLst>
          </p:cNvPr>
          <p:cNvSpPr/>
          <p:nvPr/>
        </p:nvSpPr>
        <p:spPr>
          <a:xfrm>
            <a:off x="8340212" y="2081605"/>
            <a:ext cx="10679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Лук репчатый, кг</a:t>
            </a:r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="" xmlns:a16="http://schemas.microsoft.com/office/drawing/2014/main" id="{2D3A8D42-3493-4E47-A625-FE4F44851BB5}"/>
              </a:ext>
            </a:extLst>
          </p:cNvPr>
          <p:cNvCxnSpPr>
            <a:cxnSpLocks/>
          </p:cNvCxnSpPr>
          <p:nvPr/>
        </p:nvCxnSpPr>
        <p:spPr>
          <a:xfrm>
            <a:off x="8432572" y="2311008"/>
            <a:ext cx="3609631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>
            <a:extLst>
              <a:ext uri="{FF2B5EF4-FFF2-40B4-BE49-F238E27FC236}">
                <a16:creationId xmlns="" xmlns:a16="http://schemas.microsoft.com/office/drawing/2014/main" id="{B5AED425-E378-40AB-9564-24FB58022679}"/>
              </a:ext>
            </a:extLst>
          </p:cNvPr>
          <p:cNvSpPr/>
          <p:nvPr/>
        </p:nvSpPr>
        <p:spPr>
          <a:xfrm>
            <a:off x="10412685" y="1523446"/>
            <a:ext cx="13388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58,35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4A532058-D4F8-4D50-8C90-E0469F946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52191" y="1834091"/>
            <a:ext cx="180226" cy="18000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7BB27EA5-E8AA-43C6-83F9-C33CE77655F7}"/>
              </a:ext>
            </a:extLst>
          </p:cNvPr>
          <p:cNvSpPr/>
          <p:nvPr/>
        </p:nvSpPr>
        <p:spPr>
          <a:xfrm>
            <a:off x="8340212" y="5230848"/>
            <a:ext cx="10086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Сухофрукты, кг</a:t>
            </a:r>
          </a:p>
        </p:txBody>
      </p:sp>
      <p:cxnSp>
        <p:nvCxnSpPr>
          <p:cNvPr id="158" name="Прямая соединительная линия 157">
            <a:extLst>
              <a:ext uri="{FF2B5EF4-FFF2-40B4-BE49-F238E27FC236}">
                <a16:creationId xmlns="" xmlns:a16="http://schemas.microsoft.com/office/drawing/2014/main" id="{F614EC7D-1770-4127-B827-B9C46A279935}"/>
              </a:ext>
            </a:extLst>
          </p:cNvPr>
          <p:cNvCxnSpPr>
            <a:cxnSpLocks/>
          </p:cNvCxnSpPr>
          <p:nvPr/>
        </p:nvCxnSpPr>
        <p:spPr>
          <a:xfrm>
            <a:off x="339812" y="5465028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>
            <a:extLst>
              <a:ext uri="{FF2B5EF4-FFF2-40B4-BE49-F238E27FC236}">
                <a16:creationId xmlns="" xmlns:a16="http://schemas.microsoft.com/office/drawing/2014/main" id="{F1586EE6-AE14-4C79-8904-D5DE64CC319F}"/>
              </a:ext>
            </a:extLst>
          </p:cNvPr>
          <p:cNvSpPr/>
          <p:nvPr/>
        </p:nvSpPr>
        <p:spPr>
          <a:xfrm>
            <a:off x="10063402" y="4754095"/>
            <a:ext cx="177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809,15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62CA78AD-042E-4E50-9F98-A73668CD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52191" y="5064017"/>
            <a:ext cx="180226" cy="180000"/>
          </a:xfrm>
          <a:prstGeom prst="rect">
            <a:avLst/>
          </a:prstGeom>
        </p:spPr>
      </p:pic>
      <p:sp>
        <p:nvSpPr>
          <p:cNvPr id="161" name="Прямоугольник 160">
            <a:extLst>
              <a:ext uri="{FF2B5EF4-FFF2-40B4-BE49-F238E27FC236}">
                <a16:creationId xmlns="" xmlns:a16="http://schemas.microsoft.com/office/drawing/2014/main" id="{D657FA2A-DE48-4384-B3DB-C6F16D489FED}"/>
              </a:ext>
            </a:extLst>
          </p:cNvPr>
          <p:cNvSpPr/>
          <p:nvPr/>
        </p:nvSpPr>
        <p:spPr>
          <a:xfrm>
            <a:off x="245593" y="5245461"/>
            <a:ext cx="8418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Виноград, кг</a:t>
            </a:r>
          </a:p>
        </p:txBody>
      </p:sp>
      <p:cxnSp>
        <p:nvCxnSpPr>
          <p:cNvPr id="162" name="Прямая соединительная линия 161">
            <a:extLst>
              <a:ext uri="{FF2B5EF4-FFF2-40B4-BE49-F238E27FC236}">
                <a16:creationId xmlns="" xmlns:a16="http://schemas.microsoft.com/office/drawing/2014/main" id="{A486D858-DE09-4416-91C4-2E7116221A83}"/>
              </a:ext>
            </a:extLst>
          </p:cNvPr>
          <p:cNvCxnSpPr>
            <a:cxnSpLocks/>
          </p:cNvCxnSpPr>
          <p:nvPr/>
        </p:nvCxnSpPr>
        <p:spPr>
          <a:xfrm>
            <a:off x="4422101" y="2321313"/>
            <a:ext cx="357564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>
            <a:extLst>
              <a:ext uri="{FF2B5EF4-FFF2-40B4-BE49-F238E27FC236}">
                <a16:creationId xmlns="" xmlns:a16="http://schemas.microsoft.com/office/drawing/2014/main" id="{09CCF9B1-84C4-4786-8085-01B7D4BC75FF}"/>
              </a:ext>
            </a:extLst>
          </p:cNvPr>
          <p:cNvSpPr/>
          <p:nvPr/>
        </p:nvSpPr>
        <p:spPr>
          <a:xfrm>
            <a:off x="2249386" y="4740700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300,75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94E9D98-E77C-4D74-A720-B351505B1F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5002812"/>
            <a:ext cx="180226" cy="180000"/>
          </a:xfrm>
          <a:prstGeom prst="rect">
            <a:avLst/>
          </a:prstGeom>
        </p:spPr>
      </p:pic>
      <p:sp>
        <p:nvSpPr>
          <p:cNvPr id="165" name="Прямоугольник 164">
            <a:extLst>
              <a:ext uri="{FF2B5EF4-FFF2-40B4-BE49-F238E27FC236}">
                <a16:creationId xmlns="" xmlns:a16="http://schemas.microsoft.com/office/drawing/2014/main" id="{BCF6EB03-CFC8-4BAB-9914-EE148B6DF452}"/>
              </a:ext>
            </a:extLst>
          </p:cNvPr>
          <p:cNvSpPr/>
          <p:nvPr/>
        </p:nvSpPr>
        <p:spPr>
          <a:xfrm>
            <a:off x="245593" y="4434020"/>
            <a:ext cx="678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Груши, кг</a:t>
            </a:r>
          </a:p>
        </p:txBody>
      </p:sp>
      <p:cxnSp>
        <p:nvCxnSpPr>
          <p:cNvPr id="166" name="Прямая соединительная линия 165">
            <a:extLst>
              <a:ext uri="{FF2B5EF4-FFF2-40B4-BE49-F238E27FC236}">
                <a16:creationId xmlns="" xmlns:a16="http://schemas.microsoft.com/office/drawing/2014/main" id="{94524C08-0C86-441C-BDDE-6F48929BCBB3}"/>
              </a:ext>
            </a:extLst>
          </p:cNvPr>
          <p:cNvCxnSpPr>
            <a:cxnSpLocks/>
          </p:cNvCxnSpPr>
          <p:nvPr/>
        </p:nvCxnSpPr>
        <p:spPr>
          <a:xfrm>
            <a:off x="339812" y="4671283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 166">
            <a:extLst>
              <a:ext uri="{FF2B5EF4-FFF2-40B4-BE49-F238E27FC236}">
                <a16:creationId xmlns="" xmlns:a16="http://schemas.microsoft.com/office/drawing/2014/main" id="{76D8BA2E-1234-47B2-8B96-94EA0EA5C828}"/>
              </a:ext>
            </a:extLst>
          </p:cNvPr>
          <p:cNvSpPr/>
          <p:nvPr/>
        </p:nvSpPr>
        <p:spPr>
          <a:xfrm>
            <a:off x="2249386" y="3945407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242,67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2A5122AD-954B-498D-8840-BF98237FB8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4251946"/>
            <a:ext cx="180226" cy="180000"/>
          </a:xfrm>
          <a:prstGeom prst="rect">
            <a:avLst/>
          </a:prstGeom>
        </p:spPr>
      </p:pic>
      <p:sp>
        <p:nvSpPr>
          <p:cNvPr id="170" name="Прямоугольник 169">
            <a:extLst>
              <a:ext uri="{FF2B5EF4-FFF2-40B4-BE49-F238E27FC236}">
                <a16:creationId xmlns="" xmlns:a16="http://schemas.microsoft.com/office/drawing/2014/main" id="{9F151160-96D2-41B0-ABC3-565E04C93D7B}"/>
              </a:ext>
            </a:extLst>
          </p:cNvPr>
          <p:cNvSpPr/>
          <p:nvPr/>
        </p:nvSpPr>
        <p:spPr>
          <a:xfrm>
            <a:off x="4332804" y="5949138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Огурцы свежие, кг</a:t>
            </a:r>
          </a:p>
        </p:txBody>
      </p:sp>
      <p:cxnSp>
        <p:nvCxnSpPr>
          <p:cNvPr id="171" name="Прямая соединительная линия 170">
            <a:extLst>
              <a:ext uri="{FF2B5EF4-FFF2-40B4-BE49-F238E27FC236}">
                <a16:creationId xmlns="" xmlns:a16="http://schemas.microsoft.com/office/drawing/2014/main" id="{8F926BAB-BF7C-4F3B-898F-F4307237F2EB}"/>
              </a:ext>
            </a:extLst>
          </p:cNvPr>
          <p:cNvCxnSpPr>
            <a:cxnSpLocks/>
          </p:cNvCxnSpPr>
          <p:nvPr/>
        </p:nvCxnSpPr>
        <p:spPr>
          <a:xfrm>
            <a:off x="8432572" y="3097736"/>
            <a:ext cx="3609631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Прямоугольник 171">
            <a:extLst>
              <a:ext uri="{FF2B5EF4-FFF2-40B4-BE49-F238E27FC236}">
                <a16:creationId xmlns="" xmlns:a16="http://schemas.microsoft.com/office/drawing/2014/main" id="{54AA0815-CDF8-4448-BB67-CF56B30E5E7E}"/>
              </a:ext>
            </a:extLst>
          </p:cNvPr>
          <p:cNvSpPr/>
          <p:nvPr/>
        </p:nvSpPr>
        <p:spPr>
          <a:xfrm>
            <a:off x="6199475" y="5483424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146,14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5E9E67D3-5A0B-4242-8550-C60A4E22EE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0063" y="5797972"/>
            <a:ext cx="180226" cy="180000"/>
          </a:xfrm>
          <a:prstGeom prst="rect">
            <a:avLst/>
          </a:prstGeom>
        </p:spPr>
      </p:pic>
      <p:sp>
        <p:nvSpPr>
          <p:cNvPr id="174" name="Прямоугольник 173">
            <a:extLst>
              <a:ext uri="{FF2B5EF4-FFF2-40B4-BE49-F238E27FC236}">
                <a16:creationId xmlns="" xmlns:a16="http://schemas.microsoft.com/office/drawing/2014/main" id="{B26F501D-237C-4BF9-B701-0D96979267ED}"/>
              </a:ext>
            </a:extLst>
          </p:cNvPr>
          <p:cNvSpPr/>
          <p:nvPr/>
        </p:nvSpPr>
        <p:spPr>
          <a:xfrm>
            <a:off x="4332804" y="2092929"/>
            <a:ext cx="1337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Помидоры свежие, кг</a:t>
            </a:r>
          </a:p>
        </p:txBody>
      </p:sp>
      <p:cxnSp>
        <p:nvCxnSpPr>
          <p:cNvPr id="175" name="Прямая соединительная линия 174">
            <a:extLst>
              <a:ext uri="{FF2B5EF4-FFF2-40B4-BE49-F238E27FC236}">
                <a16:creationId xmlns="" xmlns:a16="http://schemas.microsoft.com/office/drawing/2014/main" id="{F605CF8E-B17A-43DB-A2FF-58CA01D93B1D}"/>
              </a:ext>
            </a:extLst>
          </p:cNvPr>
          <p:cNvCxnSpPr>
            <a:cxnSpLocks/>
          </p:cNvCxnSpPr>
          <p:nvPr/>
        </p:nvCxnSpPr>
        <p:spPr>
          <a:xfrm>
            <a:off x="8432572" y="4660208"/>
            <a:ext cx="3609631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>
            <a:extLst>
              <a:ext uri="{FF2B5EF4-FFF2-40B4-BE49-F238E27FC236}">
                <a16:creationId xmlns="" xmlns:a16="http://schemas.microsoft.com/office/drawing/2014/main" id="{D8909FC3-0448-4AB4-9A95-D35D33D456BB}"/>
              </a:ext>
            </a:extLst>
          </p:cNvPr>
          <p:cNvSpPr/>
          <p:nvPr/>
        </p:nvSpPr>
        <p:spPr>
          <a:xfrm>
            <a:off x="6199475" y="1541788"/>
            <a:ext cx="15953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187,55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91662737-0E17-42BD-93B2-1E143FAE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0063" y="1837063"/>
            <a:ext cx="180226" cy="180000"/>
          </a:xfrm>
          <a:prstGeom prst="rect">
            <a:avLst/>
          </a:prstGeom>
        </p:spPr>
      </p:pic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66B34162-C4BF-4E18-A130-D049C29A6327}"/>
              </a:ext>
            </a:extLst>
          </p:cNvPr>
          <p:cNvSpPr/>
          <p:nvPr/>
        </p:nvSpPr>
        <p:spPr>
          <a:xfrm>
            <a:off x="8340212" y="2850246"/>
            <a:ext cx="710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Чеснок, кг</a:t>
            </a:r>
          </a:p>
        </p:txBody>
      </p:sp>
      <p:cxnSp>
        <p:nvCxnSpPr>
          <p:cNvPr id="179" name="Прямая соединительная линия 178">
            <a:extLst>
              <a:ext uri="{FF2B5EF4-FFF2-40B4-BE49-F238E27FC236}">
                <a16:creationId xmlns="" xmlns:a16="http://schemas.microsoft.com/office/drawing/2014/main" id="{447B9641-80B1-4C12-B66B-C916D4221BA2}"/>
              </a:ext>
            </a:extLst>
          </p:cNvPr>
          <p:cNvCxnSpPr>
            <a:cxnSpLocks/>
          </p:cNvCxnSpPr>
          <p:nvPr/>
        </p:nvCxnSpPr>
        <p:spPr>
          <a:xfrm>
            <a:off x="4422101" y="6174798"/>
            <a:ext cx="357564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>
            <a:extLst>
              <a:ext uri="{FF2B5EF4-FFF2-40B4-BE49-F238E27FC236}">
                <a16:creationId xmlns="" xmlns:a16="http://schemas.microsoft.com/office/drawing/2014/main" id="{7A41D8A1-452F-4C76-A6E6-546ABDA58430}"/>
              </a:ext>
            </a:extLst>
          </p:cNvPr>
          <p:cNvSpPr/>
          <p:nvPr/>
        </p:nvSpPr>
        <p:spPr>
          <a:xfrm>
            <a:off x="10244003" y="2346845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310,34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0A0A26D5-C133-48C1-A6F3-BF31A0071A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52191" y="2665572"/>
            <a:ext cx="180226" cy="180000"/>
          </a:xfrm>
          <a:prstGeom prst="rect">
            <a:avLst/>
          </a:prstGeom>
        </p:spPr>
      </p:pic>
      <p:sp>
        <p:nvSpPr>
          <p:cNvPr id="182" name="Прямоугольник 181">
            <a:extLst>
              <a:ext uri="{FF2B5EF4-FFF2-40B4-BE49-F238E27FC236}">
                <a16:creationId xmlns="" xmlns:a16="http://schemas.microsoft.com/office/drawing/2014/main" id="{A549831E-809C-4438-8556-A0CA11D74F20}"/>
              </a:ext>
            </a:extLst>
          </p:cNvPr>
          <p:cNvSpPr/>
          <p:nvPr/>
        </p:nvSpPr>
        <p:spPr>
          <a:xfrm>
            <a:off x="245593" y="2844339"/>
            <a:ext cx="11782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Лимоны, кг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3" name="Прямая соединительная линия 182">
            <a:extLst>
              <a:ext uri="{FF2B5EF4-FFF2-40B4-BE49-F238E27FC236}">
                <a16:creationId xmlns="" xmlns:a16="http://schemas.microsoft.com/office/drawing/2014/main" id="{1F1421D9-0842-4B17-A89F-B5A2210C4997}"/>
              </a:ext>
            </a:extLst>
          </p:cNvPr>
          <p:cNvCxnSpPr>
            <a:cxnSpLocks/>
          </p:cNvCxnSpPr>
          <p:nvPr/>
        </p:nvCxnSpPr>
        <p:spPr>
          <a:xfrm>
            <a:off x="8477137" y="5461563"/>
            <a:ext cx="3565066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Прямоугольник 183">
            <a:extLst>
              <a:ext uri="{FF2B5EF4-FFF2-40B4-BE49-F238E27FC236}">
                <a16:creationId xmlns="" xmlns:a16="http://schemas.microsoft.com/office/drawing/2014/main" id="{C128C75F-5BD2-44F6-B03F-8A0269EC2C9D}"/>
              </a:ext>
            </a:extLst>
          </p:cNvPr>
          <p:cNvSpPr/>
          <p:nvPr/>
        </p:nvSpPr>
        <p:spPr>
          <a:xfrm>
            <a:off x="2249386" y="2323512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176,20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64F6ED4E-55E3-4C5F-AAFF-1061DFCD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2633434"/>
            <a:ext cx="180226" cy="180000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E1365079-F8AF-4048-B653-EF42013584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0063" y="5022228"/>
            <a:ext cx="180226" cy="180000"/>
          </a:xfrm>
          <a:prstGeom prst="rect">
            <a:avLst/>
          </a:prstGeom>
        </p:spPr>
      </p:pic>
      <p:sp>
        <p:nvSpPr>
          <p:cNvPr id="187" name="Равнобедренный треугольник 186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1808456" y="2577183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190C87BE-A7B3-45F5-AA55-018F012DF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2084" y="3903310"/>
            <a:ext cx="840408" cy="621995"/>
          </a:xfrm>
          <a:prstGeom prst="rect">
            <a:avLst/>
          </a:prstGeom>
        </p:spPr>
      </p:pic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C2029BF4-E405-400D-863D-6ECBC139E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0219" y="1465149"/>
            <a:ext cx="704138" cy="704138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="" xmlns:a16="http://schemas.microsoft.com/office/drawing/2014/main" id="{F307276A-7A8F-4100-9CC7-494EABA814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466" y="5467642"/>
            <a:ext cx="612000" cy="612000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4BF85C8D-430B-4014-8370-85905F4B91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77612" y="4689167"/>
            <a:ext cx="612000" cy="612000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7F9F43F1-111D-464B-8445-B3ED3D3F4A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77612" y="3897777"/>
            <a:ext cx="612000" cy="612000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="" xmlns:a16="http://schemas.microsoft.com/office/drawing/2014/main" id="{06E47F29-0F2F-453E-ACE3-27EC0D1D8CD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09239" y="2308236"/>
            <a:ext cx="680373" cy="680373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="" xmlns:a16="http://schemas.microsoft.com/office/drawing/2014/main" id="{EB3843DA-C0F7-4BEA-BA3B-330290E04B5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9466" y="3152704"/>
            <a:ext cx="612000" cy="612000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="" xmlns:a16="http://schemas.microsoft.com/office/drawing/2014/main" id="{48C34A15-045C-495B-8A9B-2EECC3818D1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5130" y="3843869"/>
            <a:ext cx="740673" cy="740673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="" xmlns:a16="http://schemas.microsoft.com/office/drawing/2014/main" id="{B9C4F734-9B77-433C-8E69-9B57D9DD601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23585" y="3057498"/>
            <a:ext cx="677407" cy="677407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5086E1AE-97C3-497C-972B-FD0E9B508C6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4029" y="2308961"/>
            <a:ext cx="682875" cy="682875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="" xmlns:a16="http://schemas.microsoft.com/office/drawing/2014/main" id="{B44308E7-A34D-4B46-A592-23F4083B0A3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56288" y="4723487"/>
            <a:ext cx="612000" cy="612000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="" xmlns:a16="http://schemas.microsoft.com/office/drawing/2014/main" id="{8C7DB5CB-E76C-408B-8CFF-E275D2B6F0D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456288" y="5467642"/>
            <a:ext cx="612000" cy="612000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="" xmlns:a16="http://schemas.microsoft.com/office/drawing/2014/main" id="{D43631BC-39ED-4A2F-8900-1BE99BFE3C2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59466" y="4653169"/>
            <a:ext cx="612000" cy="612000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04DBB6F6-065B-4ED0-A388-48BD06A86D9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40212" y="1458588"/>
            <a:ext cx="669845" cy="669845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9C6FEC61-54F0-4274-8D24-3A35B3BBA73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422101" y="2293116"/>
            <a:ext cx="680374" cy="680374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="" xmlns:a16="http://schemas.microsoft.com/office/drawing/2014/main" id="{FF2C2184-35C7-403F-8241-E5068E57BDC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24029" y="1510808"/>
            <a:ext cx="682875" cy="682875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="" xmlns:a16="http://schemas.microsoft.com/office/drawing/2014/main" id="{E102388B-230A-43B1-9A0F-C75245C82E12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62926" y="459420"/>
            <a:ext cx="810956" cy="810956"/>
          </a:xfrm>
          <a:prstGeom prst="rect">
            <a:avLst/>
          </a:prstGeom>
        </p:spPr>
      </p:pic>
      <p:sp>
        <p:nvSpPr>
          <p:cNvPr id="205" name="Прямоугольник 204">
            <a:extLst>
              <a:ext uri="{FF2B5EF4-FFF2-40B4-BE49-F238E27FC236}">
                <a16:creationId xmlns="" xmlns:a16="http://schemas.microsoft.com/office/drawing/2014/main" id="{B64DA9E0-6940-4BE0-863F-50A6F031FE5C}"/>
              </a:ext>
            </a:extLst>
          </p:cNvPr>
          <p:cNvSpPr/>
          <p:nvPr/>
        </p:nvSpPr>
        <p:spPr>
          <a:xfrm>
            <a:off x="8303618" y="3629276"/>
            <a:ext cx="1144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Зелень свежая, кг</a:t>
            </a: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="" xmlns:a16="http://schemas.microsoft.com/office/drawing/2014/main" id="{B87D1CCA-37CA-4CDD-BC73-3C152EA7BF9E}"/>
              </a:ext>
            </a:extLst>
          </p:cNvPr>
          <p:cNvSpPr/>
          <p:nvPr/>
        </p:nvSpPr>
        <p:spPr>
          <a:xfrm>
            <a:off x="10219090" y="3110380"/>
            <a:ext cx="15953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708,68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Рисунок 206">
            <a:extLst>
              <a:ext uri="{FF2B5EF4-FFF2-40B4-BE49-F238E27FC236}">
                <a16:creationId xmlns="" xmlns:a16="http://schemas.microsoft.com/office/drawing/2014/main" id="{4BA380BB-76C2-4BD4-A568-11AE742C47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15597" y="3407569"/>
            <a:ext cx="180226" cy="180000"/>
          </a:xfrm>
          <a:prstGeom prst="rect">
            <a:avLst/>
          </a:prstGeom>
        </p:spPr>
      </p:pic>
      <p:cxnSp>
        <p:nvCxnSpPr>
          <p:cNvPr id="208" name="Прямая соединительная линия 207">
            <a:extLst>
              <a:ext uri="{FF2B5EF4-FFF2-40B4-BE49-F238E27FC236}">
                <a16:creationId xmlns="" xmlns:a16="http://schemas.microsoft.com/office/drawing/2014/main" id="{9D994342-36A6-4F58-A04D-41C20DC09003}"/>
              </a:ext>
            </a:extLst>
          </p:cNvPr>
          <p:cNvCxnSpPr>
            <a:cxnSpLocks/>
          </p:cNvCxnSpPr>
          <p:nvPr/>
        </p:nvCxnSpPr>
        <p:spPr>
          <a:xfrm>
            <a:off x="8432572" y="3865484"/>
            <a:ext cx="3573037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" name="Рисунок 208">
            <a:extLst>
              <a:ext uri="{FF2B5EF4-FFF2-40B4-BE49-F238E27FC236}">
                <a16:creationId xmlns="" xmlns:a16="http://schemas.microsoft.com/office/drawing/2014/main" id="{EF02B9AF-3B9B-4E29-BBDD-9D5FB33FAB7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477137" y="3129840"/>
            <a:ext cx="532920" cy="532920"/>
          </a:xfrm>
          <a:prstGeom prst="rect">
            <a:avLst/>
          </a:prstGeom>
        </p:spPr>
      </p:pic>
      <p:sp>
        <p:nvSpPr>
          <p:cNvPr id="225" name="Номер слайда 1">
            <a:extLst>
              <a:ext uri="{FF2B5EF4-FFF2-40B4-BE49-F238E27FC236}">
                <a16:creationId xmlns="" xmlns:a16="http://schemas.microsoft.com/office/drawing/2014/main" id="{24675D5D-5495-42A4-85E6-C13DA57E9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226" name="Группа 225">
            <a:extLst>
              <a:ext uri="{FF2B5EF4-FFF2-40B4-BE49-F238E27FC236}">
                <a16:creationId xmlns="" xmlns:a16="http://schemas.microsoft.com/office/drawing/2014/main" id="{87222771-8F32-4EE9-AED3-12504413B917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27" name="object 16">
              <a:extLst>
                <a:ext uri="{FF2B5EF4-FFF2-40B4-BE49-F238E27FC236}">
                  <a16:creationId xmlns="" xmlns:a16="http://schemas.microsoft.com/office/drawing/2014/main" id="{22832CB3-60F0-4BAA-ABB9-EF364655E20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17">
              <a:extLst>
                <a:ext uri="{FF2B5EF4-FFF2-40B4-BE49-F238E27FC236}">
                  <a16:creationId xmlns="" xmlns:a16="http://schemas.microsoft.com/office/drawing/2014/main" id="{EF6A670C-B371-4AFC-8BA7-59A327085503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Равнобедренный треугольник 229">
            <a:extLst>
              <a:ext uri="{FF2B5EF4-FFF2-40B4-BE49-F238E27FC236}">
                <a16:creationId xmlns="" xmlns:a16="http://schemas.microsoft.com/office/drawing/2014/main" id="{1A9D7770-DAF1-4A4E-BCAC-4ADA3A073A0D}"/>
              </a:ext>
            </a:extLst>
          </p:cNvPr>
          <p:cNvSpPr/>
          <p:nvPr/>
        </p:nvSpPr>
        <p:spPr>
          <a:xfrm rot="10800000" flipV="1">
            <a:off x="5821864" y="2574985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Равнобедренный треугольник 237">
            <a:extLst>
              <a:ext uri="{FF2B5EF4-FFF2-40B4-BE49-F238E27FC236}">
                <a16:creationId xmlns="" xmlns:a16="http://schemas.microsoft.com/office/drawing/2014/main" id="{047D53B5-A665-4043-805D-582F73FEA9F5}"/>
              </a:ext>
            </a:extLst>
          </p:cNvPr>
          <p:cNvSpPr/>
          <p:nvPr/>
        </p:nvSpPr>
        <p:spPr>
          <a:xfrm>
            <a:off x="9662461" y="4961293"/>
            <a:ext cx="273857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9812" y="91231"/>
            <a:ext cx="1680057" cy="28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0910" y="91231"/>
            <a:ext cx="15944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</a:p>
        </p:txBody>
      </p:sp>
      <p:cxnSp>
        <p:nvCxnSpPr>
          <p:cNvPr id="121" name="Прямая соединительная линия 120">
            <a:extLst>
              <a:ext uri="{FF2B5EF4-FFF2-40B4-BE49-F238E27FC236}">
                <a16:creationId xmlns="" xmlns:a16="http://schemas.microsoft.com/office/drawing/2014/main" id="{1F1421D9-0842-4B17-A89F-B5A2210C4997}"/>
              </a:ext>
            </a:extLst>
          </p:cNvPr>
          <p:cNvCxnSpPr>
            <a:cxnSpLocks/>
          </p:cNvCxnSpPr>
          <p:nvPr/>
        </p:nvCxnSpPr>
        <p:spPr>
          <a:xfrm>
            <a:off x="8410265" y="6172337"/>
            <a:ext cx="3565066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Прямоугольник 168">
            <a:extLst>
              <a:ext uri="{FF2B5EF4-FFF2-40B4-BE49-F238E27FC236}">
                <a16:creationId xmlns="" xmlns:a16="http://schemas.microsoft.com/office/drawing/2014/main" id="{7BB27EA5-E8AA-43C6-83F9-C33CE77655F7}"/>
              </a:ext>
            </a:extLst>
          </p:cNvPr>
          <p:cNvSpPr/>
          <p:nvPr/>
        </p:nvSpPr>
        <p:spPr>
          <a:xfrm>
            <a:off x="8340212" y="5919201"/>
            <a:ext cx="1101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Грибы свежие, </a:t>
            </a:r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</a:p>
        </p:txBody>
      </p:sp>
      <p:pic>
        <p:nvPicPr>
          <p:cNvPr id="1026" name="Picture 2" descr="\\P10-server01\comm\Отдел статистики цен и финансов\Цены_Анализ\Выпуск\Инфографика\70494-Еженедельное изменение потребительских цен на отдельные товары и услуги\2022\Иконки\2201-2712 Хлеб, макароны, крупа, овощи, фрукты\2624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72" y="5440341"/>
            <a:ext cx="537631" cy="5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Прямоугольник 211">
            <a:extLst>
              <a:ext uri="{FF2B5EF4-FFF2-40B4-BE49-F238E27FC236}">
                <a16:creationId xmlns="" xmlns:a16="http://schemas.microsoft.com/office/drawing/2014/main" id="{F1586EE6-AE14-4C79-8904-D5DE64CC319F}"/>
              </a:ext>
            </a:extLst>
          </p:cNvPr>
          <p:cNvSpPr/>
          <p:nvPr/>
        </p:nvSpPr>
        <p:spPr>
          <a:xfrm>
            <a:off x="10076280" y="5477069"/>
            <a:ext cx="177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348,5</a:t>
            </a:r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Рисунок 212">
            <a:extLst>
              <a:ext uri="{FF2B5EF4-FFF2-40B4-BE49-F238E27FC236}">
                <a16:creationId xmlns="" xmlns:a16="http://schemas.microsoft.com/office/drawing/2014/main" id="{62CA78AD-042E-4E50-9F98-A73668CD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68626" y="5786582"/>
            <a:ext cx="180226" cy="180000"/>
          </a:xfrm>
          <a:prstGeom prst="rect">
            <a:avLst/>
          </a:prstGeom>
        </p:spPr>
      </p:pic>
      <p:sp>
        <p:nvSpPr>
          <p:cNvPr id="216" name="Равнобедренный треугольник 215">
            <a:extLst>
              <a:ext uri="{FF2B5EF4-FFF2-40B4-BE49-F238E27FC236}">
                <a16:creationId xmlns="" xmlns:a16="http://schemas.microsoft.com/office/drawing/2014/main" id="{CF0915E9-E4B2-45DE-8344-D24933418F3D}"/>
              </a:ext>
            </a:extLst>
          </p:cNvPr>
          <p:cNvSpPr/>
          <p:nvPr/>
        </p:nvSpPr>
        <p:spPr>
          <a:xfrm rot="10800000">
            <a:off x="5821861" y="4141186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Равнобедренный треугольник 218">
            <a:extLst>
              <a:ext uri="{FF2B5EF4-FFF2-40B4-BE49-F238E27FC236}">
                <a16:creationId xmlns="" xmlns:a16="http://schemas.microsoft.com/office/drawing/2014/main" id="{CF0915E9-E4B2-45DE-8344-D24933418F3D}"/>
              </a:ext>
            </a:extLst>
          </p:cNvPr>
          <p:cNvSpPr/>
          <p:nvPr/>
        </p:nvSpPr>
        <p:spPr>
          <a:xfrm rot="10800000">
            <a:off x="5821862" y="3347944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Равнобедренный треугольник 219">
            <a:extLst>
              <a:ext uri="{FF2B5EF4-FFF2-40B4-BE49-F238E27FC236}">
                <a16:creationId xmlns="" xmlns:a16="http://schemas.microsoft.com/office/drawing/2014/main" id="{CF0915E9-E4B2-45DE-8344-D24933418F3D}"/>
              </a:ext>
            </a:extLst>
          </p:cNvPr>
          <p:cNvSpPr/>
          <p:nvPr/>
        </p:nvSpPr>
        <p:spPr>
          <a:xfrm rot="10800000">
            <a:off x="5830915" y="4972093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Равнобедренный треугольник 220">
            <a:extLst>
              <a:ext uri="{FF2B5EF4-FFF2-40B4-BE49-F238E27FC236}">
                <a16:creationId xmlns="" xmlns:a16="http://schemas.microsoft.com/office/drawing/2014/main" id="{CF0915E9-E4B2-45DE-8344-D24933418F3D}"/>
              </a:ext>
            </a:extLst>
          </p:cNvPr>
          <p:cNvSpPr/>
          <p:nvPr/>
        </p:nvSpPr>
        <p:spPr>
          <a:xfrm rot="10800000">
            <a:off x="5830915" y="5741308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Равнобедренный треугольник 228">
            <a:extLst>
              <a:ext uri="{FF2B5EF4-FFF2-40B4-BE49-F238E27FC236}">
                <a16:creationId xmlns="" xmlns:a16="http://schemas.microsoft.com/office/drawing/2014/main" id="{CF0915E9-E4B2-45DE-8344-D24933418F3D}"/>
              </a:ext>
            </a:extLst>
          </p:cNvPr>
          <p:cNvSpPr/>
          <p:nvPr/>
        </p:nvSpPr>
        <p:spPr>
          <a:xfrm rot="10800000">
            <a:off x="9640531" y="3407569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Равнобедренный треугольник 239">
            <a:extLst>
              <a:ext uri="{FF2B5EF4-FFF2-40B4-BE49-F238E27FC236}">
                <a16:creationId xmlns="" xmlns:a16="http://schemas.microsoft.com/office/drawing/2014/main" id="{CF0915E9-E4B2-45DE-8344-D24933418F3D}"/>
              </a:ext>
            </a:extLst>
          </p:cNvPr>
          <p:cNvSpPr/>
          <p:nvPr/>
        </p:nvSpPr>
        <p:spPr>
          <a:xfrm rot="10800000">
            <a:off x="9662461" y="2584714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Равнобедренный треугольник 241">
            <a:extLst>
              <a:ext uri="{FF2B5EF4-FFF2-40B4-BE49-F238E27FC236}">
                <a16:creationId xmlns="" xmlns:a16="http://schemas.microsoft.com/office/drawing/2014/main" id="{047D53B5-A665-4043-805D-582F73FEA9F5}"/>
              </a:ext>
            </a:extLst>
          </p:cNvPr>
          <p:cNvSpPr/>
          <p:nvPr/>
        </p:nvSpPr>
        <p:spPr>
          <a:xfrm>
            <a:off x="9662461" y="1804497"/>
            <a:ext cx="273857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Равнобедренный треугольник 242">
            <a:extLst>
              <a:ext uri="{FF2B5EF4-FFF2-40B4-BE49-F238E27FC236}">
                <a16:creationId xmlns="" xmlns:a16="http://schemas.microsoft.com/office/drawing/2014/main" id="{047D53B5-A665-4043-805D-582F73FEA9F5}"/>
              </a:ext>
            </a:extLst>
          </p:cNvPr>
          <p:cNvSpPr/>
          <p:nvPr/>
        </p:nvSpPr>
        <p:spPr>
          <a:xfrm>
            <a:off x="9650274" y="4124616"/>
            <a:ext cx="273857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Равнобедренный треугольник 243">
            <a:extLst>
              <a:ext uri="{FF2B5EF4-FFF2-40B4-BE49-F238E27FC236}">
                <a16:creationId xmlns="" xmlns:a16="http://schemas.microsoft.com/office/drawing/2014/main" id="{047D53B5-A665-4043-805D-582F73FEA9F5}"/>
              </a:ext>
            </a:extLst>
          </p:cNvPr>
          <p:cNvSpPr/>
          <p:nvPr/>
        </p:nvSpPr>
        <p:spPr>
          <a:xfrm>
            <a:off x="9662461" y="5687212"/>
            <a:ext cx="273857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Равнобедренный треугольник 244">
            <a:extLst>
              <a:ext uri="{FF2B5EF4-FFF2-40B4-BE49-F238E27FC236}">
                <a16:creationId xmlns="" xmlns:a16="http://schemas.microsoft.com/office/drawing/2014/main" id="{047D53B5-A665-4043-805D-582F73FEA9F5}"/>
              </a:ext>
            </a:extLst>
          </p:cNvPr>
          <p:cNvSpPr/>
          <p:nvPr/>
        </p:nvSpPr>
        <p:spPr>
          <a:xfrm>
            <a:off x="1811027" y="1786252"/>
            <a:ext cx="273857" cy="221519"/>
          </a:xfrm>
          <a:prstGeom prst="triangle">
            <a:avLst/>
          </a:prstGeom>
          <a:solidFill>
            <a:srgbClr val="E1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Равнобедренный треугольник 245">
            <a:extLst>
              <a:ext uri="{FF2B5EF4-FFF2-40B4-BE49-F238E27FC236}">
                <a16:creationId xmlns="" xmlns:a16="http://schemas.microsoft.com/office/drawing/2014/main" id="{CF0915E9-E4B2-45DE-8344-D24933418F3D}"/>
              </a:ext>
            </a:extLst>
          </p:cNvPr>
          <p:cNvSpPr/>
          <p:nvPr/>
        </p:nvSpPr>
        <p:spPr>
          <a:xfrm rot="10800000">
            <a:off x="5821863" y="1793510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Равнобедренный треугольник 209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1808455" y="3342316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Равнобедренный треугольник 213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1811026" y="4170159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Равнобедренный треугольник 216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1811025" y="4966500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Равнобедренный треугольник 217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1808454" y="5689474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6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096034" y="648043"/>
            <a:ext cx="10926217" cy="7080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 НА ОТДЕЛЬНЫЕ ГРУППЫ</a:t>
            </a:r>
            <a:br>
              <a:rPr lang="ru-RU" sz="2600" b="1" dirty="0" smtClean="0">
                <a:solidFill>
                  <a:srgbClr val="283583"/>
                </a:solidFill>
              </a:rPr>
            </a:br>
            <a:r>
              <a:rPr lang="ru-RU" sz="2600" b="1" dirty="0" smtClean="0">
                <a:solidFill>
                  <a:srgbClr val="283583"/>
                </a:solidFill>
              </a:rPr>
              <a:t>НЕПРОДОВОЛЬСТВЕННЫХ ТОВАРОВ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3" y="84806"/>
            <a:ext cx="1706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2981595416"/>
              </p:ext>
            </p:extLst>
          </p:nvPr>
        </p:nvGraphicFramePr>
        <p:xfrm>
          <a:off x="255275" y="2532418"/>
          <a:ext cx="11809345" cy="41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08723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139113" y="1286381"/>
            <a:ext cx="510481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2022 г. к предыдущему месяцу; в %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4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396838" y="2252324"/>
            <a:ext cx="2203581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Ювелирные изделия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286049" y="1775746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104,91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8280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33949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623164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919243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91982" y="2166657"/>
            <a:ext cx="2455270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Спички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9412606" y="2201385"/>
            <a:ext cx="2248255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связи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6156671" y="2205480"/>
            <a:ext cx="2285337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Телерадиотовары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4171710" y="1729104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104,54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7341760" y="1715853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95,24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0316556" y="1735916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91,78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EFEDF29-3D44-4F11-B5A2-A04713585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0632" y="722231"/>
            <a:ext cx="853461" cy="728825"/>
          </a:xfrm>
          <a:prstGeom prst="rect">
            <a:avLst/>
          </a:prstGeom>
        </p:spPr>
      </p:pic>
      <p:pic>
        <p:nvPicPr>
          <p:cNvPr id="2053" name="Picture 5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5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3" y="1504767"/>
            <a:ext cx="827588" cy="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A28B3CE-8B2A-477C-BB69-3958E42EB7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53717" y="1587844"/>
            <a:ext cx="779239" cy="77923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75BD9B5-AB83-4080-BF91-DF5199D7626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68397" y="1598002"/>
            <a:ext cx="840312" cy="84031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F7AC737-9780-47F0-97F9-76B3BAE8772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497654" y="1685445"/>
            <a:ext cx="624162" cy="6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096034" y="648043"/>
            <a:ext cx="10926217" cy="7080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 НА ОТДЕЛЬНЫЕ ГРУППЫ</a:t>
            </a:r>
            <a:br>
              <a:rPr lang="ru-RU" sz="2600" b="1" dirty="0" smtClean="0">
                <a:solidFill>
                  <a:srgbClr val="283583"/>
                </a:solidFill>
              </a:rPr>
            </a:br>
            <a:r>
              <a:rPr lang="ru-RU" sz="2600" b="1" dirty="0" smtClean="0">
                <a:solidFill>
                  <a:srgbClr val="283583"/>
                </a:solidFill>
              </a:rPr>
              <a:t>НЕПРОДОВОЛЬСТВЕННЫХ ТОВАРОВ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3" y="84806"/>
            <a:ext cx="1706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3716133835"/>
              </p:ext>
            </p:extLst>
          </p:nvPr>
        </p:nvGraphicFramePr>
        <p:xfrm>
          <a:off x="255275" y="2532418"/>
          <a:ext cx="11809345" cy="41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08723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139113" y="1286381"/>
            <a:ext cx="510481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2022 г. к декабрю предыдущего года; в %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286049" y="1775746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167,41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8280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33949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623164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919243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6231642" y="2167211"/>
            <a:ext cx="2248255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Табачные изделия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18363" y="2188912"/>
            <a:ext cx="2285337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Ювелирные изделия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4495851" y="1756548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141,96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7313010" y="1775746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101,00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0549163" y="1718239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99,32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EFEDF29-3D44-4F11-B5A2-A04713585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0632" y="722231"/>
            <a:ext cx="853461" cy="728825"/>
          </a:xfrm>
          <a:prstGeom prst="rect">
            <a:avLst/>
          </a:prstGeom>
        </p:spPr>
      </p:pic>
      <p:pic>
        <p:nvPicPr>
          <p:cNvPr id="2053" name="Picture 5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5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7" y="1559962"/>
            <a:ext cx="839774" cy="8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399656" y="2201023"/>
            <a:ext cx="2455270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Спички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975BD9B5-AB83-4080-BF91-DF5199D762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39493" y="1579963"/>
            <a:ext cx="885783" cy="88578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04C26F6-13B3-40D6-A66C-1C2ABC4B2D1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340407" y="1516495"/>
            <a:ext cx="836126" cy="763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A8A8779-8485-4E51-8FEF-112343F69FE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24660" y="1385393"/>
            <a:ext cx="897156" cy="897156"/>
          </a:xfrm>
          <a:prstGeom prst="rect">
            <a:avLst/>
          </a:prstGeom>
        </p:spPr>
      </p:pic>
      <p:sp>
        <p:nvSpPr>
          <p:cNvPr id="38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9224660" y="2153913"/>
            <a:ext cx="2248255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Топливо моторное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7" name="Текст 4">
            <a:extLst>
              <a:ext uri="{FF2B5EF4-FFF2-40B4-BE49-F238E27FC236}">
                <a16:creationId xmlns="" xmlns:a16="http://schemas.microsoft.com/office/drawing/2014/main" id="{FBA421D8-4930-4AEA-8965-E827988BC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2707" y="588891"/>
            <a:ext cx="10510669" cy="728843"/>
          </a:xfrm>
        </p:spPr>
        <p:txBody>
          <a:bodyPr anchor="ctr">
            <a:noAutofit/>
          </a:bodyPr>
          <a:lstStyle/>
          <a:p>
            <a:r>
              <a:rPr lang="ru-RU" sz="2600" b="1" dirty="0">
                <a:solidFill>
                  <a:srgbClr val="283583"/>
                </a:solidFill>
              </a:rPr>
              <a:t>ИЗМЕНЕНИЕ </a:t>
            </a:r>
            <a:r>
              <a:rPr lang="ru-RU" sz="2600" b="1" dirty="0" smtClean="0">
                <a:solidFill>
                  <a:srgbClr val="283583"/>
                </a:solidFill>
              </a:rPr>
              <a:t>ЦЕН </a:t>
            </a:r>
            <a:r>
              <a:rPr lang="ru-RU" sz="2600" b="1" dirty="0">
                <a:solidFill>
                  <a:srgbClr val="283583"/>
                </a:solidFill>
              </a:rPr>
              <a:t>НА </a:t>
            </a:r>
            <a:r>
              <a:rPr lang="ru-RU" sz="2600" b="1" dirty="0" smtClean="0">
                <a:solidFill>
                  <a:srgbClr val="283583"/>
                </a:solidFill>
              </a:rPr>
              <a:t>ТОПЛИВО МОТОРНОЕ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9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99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01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03" name="Прямоугольник 102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85652" y="84806"/>
            <a:ext cx="167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830981843"/>
              </p:ext>
            </p:extLst>
          </p:nvPr>
        </p:nvGraphicFramePr>
        <p:xfrm>
          <a:off x="4298869" y="1856097"/>
          <a:ext cx="7613016" cy="4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84222" y="1160348"/>
            <a:ext cx="219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2022 года</a:t>
            </a:r>
            <a:endParaRPr lang="ru-RU" sz="16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372B03B-954C-4997-8FEE-0EF75CE79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0800000" flipV="1">
            <a:off x="368397" y="583928"/>
            <a:ext cx="745696" cy="745696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B6BDB465-C780-4C04-BD5D-902EB5C12200}"/>
              </a:ext>
            </a:extLst>
          </p:cNvPr>
          <p:cNvSpPr>
            <a:spLocks noGrp="1"/>
          </p:cNvSpPr>
          <p:nvPr/>
        </p:nvSpPr>
        <p:spPr>
          <a:xfrm>
            <a:off x="11482039" y="6362687"/>
            <a:ext cx="533232" cy="331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41B81EEA-DF2A-1C47-9781-44818CAE4220}" type="slidenum">
              <a:rPr lang="ru-RU" sz="160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199162" y="3294358"/>
            <a:ext cx="1645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5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Дизельное топливо, л</a:t>
            </a:r>
            <a:endParaRPr lang="ru-RU" sz="1200" spc="-5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57427" y="3596009"/>
            <a:ext cx="3306993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B84E4C80-4B84-4732-8F17-112AE47427D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:asvg="http://schemas.microsoft.com/office/drawing/2016/SVG/main" xmlns="" xmlns:lc="http://schemas.openxmlformats.org/drawingml/2006/lockedCanvas" r:embed="rId19"/>
              </a:ext>
            </a:extLst>
          </a:blip>
          <a:stretch>
            <a:fillRect/>
          </a:stretch>
        </p:blipFill>
        <p:spPr>
          <a:xfrm>
            <a:off x="66267" y="2521124"/>
            <a:ext cx="1250488" cy="102959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245649" y="3620976"/>
            <a:ext cx="120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47,65</a:t>
            </a:r>
            <a:endParaRPr lang="ru-RU" sz="32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933883BD-CB92-43B5-A696-E6190359A8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:asvg="http://schemas.microsoft.com/office/drawing/2016/SVG/main" xmlns="" xmlns:lc="http://schemas.openxmlformats.org/drawingml/2006/lockedCanvas" r:embed="rId15"/>
              </a:ext>
            </a:extLst>
          </a:blip>
          <a:stretch>
            <a:fillRect/>
          </a:stretch>
        </p:blipFill>
        <p:spPr>
          <a:xfrm>
            <a:off x="45998" y="3432858"/>
            <a:ext cx="1253723" cy="9610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FC30DB4A-F483-4ABE-96E8-68AA07415FF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:asvg="http://schemas.microsoft.com/office/drawing/2016/SVG/main" xmlns="" xmlns:lc="http://schemas.openxmlformats.org/drawingml/2006/lockedCanvas" r:embed="rId22"/>
              </a:ext>
            </a:extLst>
          </a:blip>
          <a:stretch>
            <a:fillRect/>
          </a:stretch>
        </p:blipFill>
        <p:spPr>
          <a:xfrm>
            <a:off x="45998" y="4287793"/>
            <a:ext cx="1250488" cy="9965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64D1F89A-3EAD-4091-877C-91D9625C827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c="http://schemas.openxmlformats.org/drawingml/2006/chart" xmlns:cdr="http://schemas.openxmlformats.org/drawingml/2006/chartDrawing" xmlns:asvg="http://schemas.microsoft.com/office/drawing/2016/SVG/main" xmlns="" xmlns:lc="http://schemas.openxmlformats.org/drawingml/2006/lockedCanvas" r:embed="rId24"/>
              </a:ext>
            </a:extLst>
          </a:blip>
          <a:stretch>
            <a:fillRect/>
          </a:stretch>
        </p:blipFill>
        <p:spPr>
          <a:xfrm>
            <a:off x="63032" y="5280191"/>
            <a:ext cx="1253723" cy="9666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7547" y="3913363"/>
            <a:ext cx="180226" cy="180000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41807" y="4393870"/>
            <a:ext cx="3206510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57427" y="5323979"/>
            <a:ext cx="3240233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41807" y="6362687"/>
            <a:ext cx="3327920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257427" y="4116871"/>
            <a:ext cx="2778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5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АИ-92, л</a:t>
            </a:r>
            <a:endParaRPr lang="ru-RU" sz="1200" spc="-5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45649" y="2811199"/>
            <a:ext cx="120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56,95</a:t>
            </a:r>
            <a:endParaRPr lang="ru-RU" sz="32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7547" y="3068188"/>
            <a:ext cx="180226" cy="180000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206292" y="6085688"/>
            <a:ext cx="3306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5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АИ-98 и выше, л</a:t>
            </a:r>
            <a:endParaRPr lang="ru-RU" sz="1200" spc="-5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241807" y="4997656"/>
            <a:ext cx="2778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5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АИ-95, л</a:t>
            </a:r>
            <a:endParaRPr lang="ru-RU" sz="1200" spc="-5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82751" y="4535698"/>
            <a:ext cx="120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50,98</a:t>
            </a:r>
            <a:endParaRPr lang="ru-RU" sz="32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33103" y="5500913"/>
            <a:ext cx="120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59,97</a:t>
            </a:r>
            <a:endParaRPr lang="ru-RU" sz="32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5306" y="5742885"/>
            <a:ext cx="180226" cy="180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5306" y="4791646"/>
            <a:ext cx="180226" cy="180000"/>
          </a:xfrm>
          <a:prstGeom prst="rect">
            <a:avLst/>
          </a:prstGeom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57427" y="2683884"/>
            <a:ext cx="3306993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805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" y="1724492"/>
            <a:ext cx="1206503" cy="8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204778" y="2363830"/>
            <a:ext cx="2095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spc="-5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моторное топливо, л</a:t>
            </a:r>
            <a:endParaRPr lang="ru-RU" sz="1200" spc="-5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45649" y="1949860"/>
            <a:ext cx="120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25,96</a:t>
            </a:r>
            <a:endParaRPr lang="ru-RU" sz="32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7547" y="2183830"/>
            <a:ext cx="180226" cy="180000"/>
          </a:xfrm>
          <a:prstGeom prst="rect">
            <a:avLst/>
          </a:prstGeom>
        </p:spPr>
      </p:pic>
      <p:pic>
        <p:nvPicPr>
          <p:cNvPr id="53" name="Picture 2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80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98" y="4598169"/>
            <a:ext cx="873457" cy="5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Равнобедренный треугольник 53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1943529" y="3014011"/>
            <a:ext cx="252005" cy="179150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Текст 3"/>
          <p:cNvSpPr txBox="1">
            <a:spLocks/>
          </p:cNvSpPr>
          <p:nvPr/>
        </p:nvSpPr>
        <p:spPr>
          <a:xfrm>
            <a:off x="4444295" y="1787090"/>
            <a:ext cx="4569076" cy="3255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rgbClr val="283583"/>
                </a:solidFill>
              </a:rPr>
              <a:t>в процентах</a:t>
            </a:r>
            <a:endParaRPr lang="ru-RU" sz="1200" dirty="0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372B03B-954C-4997-8FEE-0EF75CE79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0800000" flipV="1">
            <a:off x="7148944" y="4598169"/>
            <a:ext cx="580059" cy="493581"/>
          </a:xfrm>
          <a:prstGeom prst="rect">
            <a:avLst/>
          </a:prstGeom>
        </p:spPr>
      </p:pic>
      <p:sp>
        <p:nvSpPr>
          <p:cNvPr id="58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6831038" y="5175627"/>
            <a:ext cx="1330955" cy="26164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Топливо моторное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1936478" y="4734200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1936477" y="3802604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1936475" y="2112629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2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Текст 4">
            <a:extLst>
              <a:ext uri="{FF2B5EF4-FFF2-40B4-BE49-F238E27FC236}">
                <a16:creationId xmlns:a16="http://schemas.microsoft.com/office/drawing/2014/main" xmlns="" id="{FBA421D8-4930-4AEA-8965-E827988BC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6098" y="620163"/>
            <a:ext cx="10601994" cy="598367"/>
          </a:xfrm>
        </p:spPr>
        <p:txBody>
          <a:bodyPr anchor="ctr">
            <a:noAutofit/>
          </a:bodyPr>
          <a:lstStyle/>
          <a:p>
            <a:r>
              <a:rPr lang="ru-RU" sz="2600" b="1" dirty="0">
                <a:solidFill>
                  <a:srgbClr val="283583"/>
                </a:solidFill>
              </a:rPr>
              <a:t>С</a:t>
            </a:r>
            <a:r>
              <a:rPr lang="ru-RU" sz="2600" b="1" dirty="0" smtClean="0">
                <a:solidFill>
                  <a:srgbClr val="283583"/>
                </a:solidFill>
              </a:rPr>
              <a:t>РЕДНИЕ ЦЕНЫ НА СТРОИТЕЛЬНЫЕ МАТЕРИАЛЫ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9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99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0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3" name="Прямоугольник 102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285652" y="84806"/>
            <a:ext cx="17615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7097" y="1115164"/>
            <a:ext cx="67046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2022 года; рублей</a:t>
            </a:r>
            <a:endParaRPr lang="ru-RU" sz="16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1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B6BDB465-C780-4C04-BD5D-902EB5C12200}"/>
              </a:ext>
            </a:extLst>
          </p:cNvPr>
          <p:cNvSpPr>
            <a:spLocks noGrp="1"/>
          </p:cNvSpPr>
          <p:nvPr/>
        </p:nvSpPr>
        <p:spPr>
          <a:xfrm>
            <a:off x="11576793" y="6274529"/>
            <a:ext cx="533166" cy="365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41B81EEA-DF2A-1C47-9781-44818CAE4220}" type="slidenum">
              <a:rPr lang="ru-RU" sz="160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ru-RU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31094" y="2290274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247318" y="2065408"/>
            <a:ext cx="12362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Доска обрезная, м</a:t>
            </a:r>
            <a:r>
              <a:rPr lang="ru-RU" sz="10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231094" y="2734439"/>
            <a:ext cx="35915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Плиты древесно-стружечные, ориентированно-стружечные, м</a:t>
            </a:r>
            <a:r>
              <a:rPr lang="ru-RU" sz="10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2899193" y="1660399"/>
            <a:ext cx="238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39074,72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5690" y="1946730"/>
            <a:ext cx="180226" cy="180000"/>
          </a:xfrm>
          <a:prstGeom prst="rect">
            <a:avLst/>
          </a:prstGeom>
        </p:spPr>
      </p:pic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31094" y="2980660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3228854" y="2311629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554,47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196943" y="3450922"/>
            <a:ext cx="17155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Цемент тарированный, 50 кг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23357" y="3661388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31094" y="4303742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188917" y="4803556"/>
            <a:ext cx="17465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Стекло оконное листовое, м</a:t>
            </a:r>
            <a:r>
              <a:rPr lang="ru-RU" sz="10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52253" y="5007426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3248454" y="3027515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514,14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3249459" y="3720097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4303,62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3057579" y="5097992"/>
            <a:ext cx="231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39509,87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64F6ED4E-55E3-4C5F-AAFF-1061DFCD83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82343" y="1947777"/>
            <a:ext cx="180226" cy="180000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6463331" y="2065408"/>
            <a:ext cx="13649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Металлочерепица, м</a:t>
            </a:r>
            <a:r>
              <a:rPr lang="ru-RU" sz="10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6464588" y="2311629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9344676" y="1623564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806,53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6434134" y="2764378"/>
            <a:ext cx="8595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Ламинат, м</a:t>
            </a:r>
            <a:r>
              <a:rPr lang="ru-RU" sz="10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6420990" y="2991843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9451159" y="2376808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1400,43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6372315" y="4072232"/>
            <a:ext cx="3583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Плитка керамическая, облицовочная для внутренних работ, м</a:t>
            </a:r>
            <a:r>
              <a:rPr lang="ru-RU" sz="10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Прямая соединительная линия 107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6393054" y="4306841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9451159" y="2958473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594,92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6375116" y="4764729"/>
            <a:ext cx="16786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Краски масляные, эмали, кг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6376901" y="4993701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9451159" y="4280335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322,74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6434134" y="6412902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9495045" y="4978741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274,12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80694" y="2699973"/>
            <a:ext cx="180226" cy="18000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8063" y="2719389"/>
            <a:ext cx="180226" cy="18000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1748" y="3323978"/>
            <a:ext cx="180226" cy="18000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5059" y="3966900"/>
            <a:ext cx="180226" cy="18000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8203" y="5390867"/>
            <a:ext cx="180226" cy="18000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86680" y="3954594"/>
            <a:ext cx="180226" cy="1800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06708" y="4537204"/>
            <a:ext cx="180226" cy="18000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12888" y="6014231"/>
            <a:ext cx="180226" cy="180000"/>
          </a:xfrm>
          <a:prstGeom prst="rect">
            <a:avLst/>
          </a:prstGeom>
        </p:spPr>
      </p:pic>
      <p:pic>
        <p:nvPicPr>
          <p:cNvPr id="2050" name="Picture 2" descr="\\P10-server01\comm\Отдел статистики цен и финансов\Цены_Анализ\Выпуск\Инфографика\70484-Индексы потребительских цен по Республике Карелия\Категории товаров\Строительств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4" y="574156"/>
            <a:ext cx="954623" cy="9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3" y="1613910"/>
            <a:ext cx="862479" cy="6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Равнобедренный треугольник 69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2810639" y="1872804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2807801" y="5280107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4" y="2188518"/>
            <a:ext cx="756156" cy="7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9" y="2894351"/>
            <a:ext cx="726880" cy="7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Равнобедренный треугольник 72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2828488" y="3281639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226849" y="4076969"/>
            <a:ext cx="11838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Еврошифер, 10 м</a:t>
            </a:r>
            <a:r>
              <a:rPr lang="ru-RU" sz="10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2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" y="3585995"/>
            <a:ext cx="755312" cy="7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3249459" y="4361095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1111,30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" y="4263508"/>
            <a:ext cx="663158" cy="6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252253" y="5772992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307204" y="6417671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7052" y="4679374"/>
            <a:ext cx="180226" cy="180000"/>
          </a:xfrm>
          <a:prstGeom prst="rect">
            <a:avLst/>
          </a:prstGeom>
        </p:spPr>
      </p:pic>
      <p:sp>
        <p:nvSpPr>
          <p:cNvPr id="91" name="Равнобедренный треугольник 90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2821066" y="4574067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188917" y="5520733"/>
            <a:ext cx="1574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Кирпич красный, 1000 шт.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Равнобедренный треугольник 93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9314230" y="1848569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231094" y="6186093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Рубероид, 10 м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3318967" y="5781065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531,76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4748" y="6080355"/>
            <a:ext cx="180226" cy="180000"/>
          </a:xfrm>
          <a:prstGeom prst="rect">
            <a:avLst/>
          </a:prstGeom>
        </p:spPr>
      </p:pic>
      <p:sp>
        <p:nvSpPr>
          <p:cNvPr id="126" name="Равнобедренный треугольник 125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2830595" y="6026484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2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7" y="5007992"/>
            <a:ext cx="683142" cy="6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2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" y="5626873"/>
            <a:ext cx="734997" cy="7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2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16" y="1493535"/>
            <a:ext cx="758536" cy="7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2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88" y="2237982"/>
            <a:ext cx="641991" cy="6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6399234" y="3408958"/>
            <a:ext cx="941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Линолеум,, м</a:t>
            </a:r>
            <a:r>
              <a:rPr lang="ru-RU" sz="10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Прямая соединительная линия 129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6433388" y="3659192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80694" y="3372875"/>
            <a:ext cx="180226" cy="180000"/>
          </a:xfrm>
          <a:prstGeom prst="rect">
            <a:avLst/>
          </a:prstGeom>
        </p:spPr>
      </p:pic>
      <p:pic>
        <p:nvPicPr>
          <p:cNvPr id="2060" name="Picture 12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4" y="2834549"/>
            <a:ext cx="785810" cy="7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Равнобедренный треугольник 132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9313549" y="3213218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9512609" y="3625389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923,89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1" name="Picture 13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2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4" y="3620359"/>
            <a:ext cx="591866" cy="59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01" y="4263508"/>
            <a:ext cx="663158" cy="6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Прямая соединительная линия 136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6399234" y="5711938"/>
            <a:ext cx="529388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6357019" y="5474902"/>
            <a:ext cx="13660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Обои бумажные, 10 м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6356097" y="6194231"/>
            <a:ext cx="1404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Обои виниловые, 10 м</a:t>
            </a:r>
            <a:endParaRPr lang="ru-RU" sz="10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9495045" y="5737134"/>
            <a:ext cx="20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603,39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12888" y="5269498"/>
            <a:ext cx="180226" cy="180000"/>
          </a:xfrm>
          <a:prstGeom prst="rect">
            <a:avLst/>
          </a:prstGeom>
        </p:spPr>
      </p:pic>
      <p:sp>
        <p:nvSpPr>
          <p:cNvPr id="142" name="Равнобедренный треугольник 141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9375680" y="5948836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1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54" y="4936881"/>
            <a:ext cx="654746" cy="6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\\P10-server01\comm\Отдел статистики цен и финансов\Цены_Анализ\Выпуск\Инфографика\70484-Индексы потребительских цен по Республике Карелия\Товары и услуги\7202-7806 Игрушки, культтовары, стройматериалы, кольца, автомобили, топливо\742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78" y="5683529"/>
            <a:ext cx="661403" cy="6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Равнобедренный треугольник 128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2828487" y="2538719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авнобедренный треугольник 135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2817215" y="3927811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Равнобедренный треугольник 143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9313550" y="2613030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Равнобедренный треугольник 144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9313548" y="3835381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Равнобедренный треугольник 145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flipV="1">
            <a:off x="9306808" y="4541245"/>
            <a:ext cx="273857" cy="221519"/>
          </a:xfrm>
          <a:prstGeom prst="triangle">
            <a:avLst/>
          </a:prstGeom>
          <a:solidFill>
            <a:srgbClr val="45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6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096034" y="648043"/>
            <a:ext cx="10926217" cy="7080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 </a:t>
            </a:r>
            <a:r>
              <a:rPr lang="en-US" sz="2600" b="1" dirty="0" smtClean="0">
                <a:solidFill>
                  <a:srgbClr val="283583"/>
                </a:solidFill>
              </a:rPr>
              <a:t/>
            </a:r>
            <a:br>
              <a:rPr lang="en-US" sz="2600" b="1" dirty="0" smtClean="0">
                <a:solidFill>
                  <a:srgbClr val="283583"/>
                </a:solidFill>
              </a:rPr>
            </a:br>
            <a:r>
              <a:rPr lang="ru-RU" sz="2600" b="1" dirty="0" smtClean="0">
                <a:solidFill>
                  <a:srgbClr val="283583"/>
                </a:solidFill>
              </a:rPr>
              <a:t>НА ОТДЕЛЬНЫЕ ГРУППЫ</a:t>
            </a:r>
            <a:r>
              <a:rPr lang="en-US" sz="2600" b="1" dirty="0" smtClean="0">
                <a:solidFill>
                  <a:srgbClr val="283583"/>
                </a:solidFill>
              </a:rPr>
              <a:t> </a:t>
            </a:r>
            <a:r>
              <a:rPr lang="ru-RU" sz="2600" b="1" dirty="0" smtClean="0">
                <a:solidFill>
                  <a:srgbClr val="283583"/>
                </a:solidFill>
              </a:rPr>
              <a:t>УСЛУГ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3" y="84806"/>
            <a:ext cx="1706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2813042164"/>
              </p:ext>
            </p:extLst>
          </p:nvPr>
        </p:nvGraphicFramePr>
        <p:xfrm>
          <a:off x="255275" y="2532418"/>
          <a:ext cx="11809345" cy="41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08723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139113" y="1286381"/>
            <a:ext cx="510481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2022 г. к предыдущему месяцу; в %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4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192598" y="2201024"/>
            <a:ext cx="2764165" cy="24695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Санаторно-оздоровительные услуги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439586" y="1731447"/>
            <a:ext cx="1266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112,32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8280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33949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623164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919243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9407883" y="2118267"/>
            <a:ext cx="2733761" cy="38480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банков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6045958" y="2167212"/>
            <a:ext cx="2975212" cy="32212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сфере зарубежного туризма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84561" y="2118267"/>
            <a:ext cx="2908037" cy="38480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гостиниц и прочих мест проживания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4344970" y="1707402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103,99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7172191" y="1763421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98,79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0231986" y="1787448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,92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92715685-B30D-4D3F-9AC7-88E622E63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751" y="646183"/>
            <a:ext cx="955362" cy="78185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F38FC64-2B38-4C45-8EDB-819ADAF2F2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32878" y="1490139"/>
            <a:ext cx="877366" cy="87736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2101D31-8E07-47D7-B65F-765BC523D06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407883" y="1527526"/>
            <a:ext cx="713933" cy="7139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AF5EA3-4988-437B-95E0-091EC975E93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1"/>
              </a:ext>
            </a:extLst>
          </a:blip>
          <a:stretch>
            <a:fillRect/>
          </a:stretch>
        </p:blipFill>
        <p:spPr>
          <a:xfrm>
            <a:off x="6415962" y="1725537"/>
            <a:ext cx="598988" cy="5989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1C031C5-3D27-4775-90FB-38B69036E05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86271" y="1613897"/>
            <a:ext cx="553315" cy="55331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C6781A18-F4F0-4FAF-A478-8B5C06F6660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23537" y="1721812"/>
            <a:ext cx="494400" cy="4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096034" y="648043"/>
            <a:ext cx="10926217" cy="7080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 </a:t>
            </a:r>
            <a:r>
              <a:rPr lang="en-US" sz="2600" b="1" dirty="0" smtClean="0">
                <a:solidFill>
                  <a:srgbClr val="283583"/>
                </a:solidFill>
              </a:rPr>
              <a:t/>
            </a:r>
            <a:br>
              <a:rPr lang="en-US" sz="2600" b="1" dirty="0" smtClean="0">
                <a:solidFill>
                  <a:srgbClr val="283583"/>
                </a:solidFill>
              </a:rPr>
            </a:br>
            <a:r>
              <a:rPr lang="ru-RU" sz="2600" b="1" dirty="0" smtClean="0">
                <a:solidFill>
                  <a:srgbClr val="283583"/>
                </a:solidFill>
              </a:rPr>
              <a:t>НА ОТДЕЛЬНЫЕ ГРУППЫ</a:t>
            </a:r>
            <a:r>
              <a:rPr lang="en-US" sz="2600" b="1" dirty="0" smtClean="0">
                <a:solidFill>
                  <a:srgbClr val="283583"/>
                </a:solidFill>
              </a:rPr>
              <a:t> </a:t>
            </a:r>
            <a:r>
              <a:rPr lang="ru-RU" sz="2600" b="1" dirty="0" smtClean="0">
                <a:solidFill>
                  <a:srgbClr val="283583"/>
                </a:solidFill>
              </a:rPr>
              <a:t>УСЛУГ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3" y="84806"/>
            <a:ext cx="1706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2829627712"/>
              </p:ext>
            </p:extLst>
          </p:nvPr>
        </p:nvGraphicFramePr>
        <p:xfrm>
          <a:off x="255275" y="2532418"/>
          <a:ext cx="11809345" cy="41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08723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139113" y="1286381"/>
            <a:ext cx="510481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2022 г. к декабрю предыдущего года; в %</a:t>
            </a:r>
            <a:endParaRPr lang="ru-RU" sz="1600" dirty="0">
              <a:solidFill>
                <a:srgbClr val="283583"/>
              </a:solidFill>
            </a:endParaRPr>
          </a:p>
        </p:txBody>
      </p:sp>
      <p:sp>
        <p:nvSpPr>
          <p:cNvPr id="4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14743" y="2201023"/>
            <a:ext cx="3075473" cy="29758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 сфере зарубежного туризма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286049" y="1775746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195,95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82800" y="2447981"/>
            <a:ext cx="2769833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33949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623164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919243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9141089" y="2147615"/>
            <a:ext cx="3043450" cy="29758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организаций культуры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4324713" y="176917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169,69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7394344" y="1775746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98,64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9975648" y="1703212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98,00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92715685-B30D-4D3F-9AC7-88E622E63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3751" y="646183"/>
            <a:ext cx="955362" cy="78185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AAF5EA3-4988-437B-95E0-091EC975E9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33106" y="1672202"/>
            <a:ext cx="730308" cy="730308"/>
          </a:xfrm>
          <a:prstGeom prst="rect">
            <a:avLst/>
          </a:prstGeom>
        </p:spPr>
      </p:pic>
      <p:sp>
        <p:nvSpPr>
          <p:cNvPr id="3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280397" y="2147615"/>
            <a:ext cx="2733761" cy="38480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банков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2101D31-8E07-47D7-B65F-765BC523D06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39177" y="1626172"/>
            <a:ext cx="713933" cy="713933"/>
          </a:xfrm>
          <a:prstGeom prst="rect">
            <a:avLst/>
          </a:prstGeom>
        </p:spPr>
      </p:pic>
      <p:sp>
        <p:nvSpPr>
          <p:cNvPr id="3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6250675" y="2186702"/>
            <a:ext cx="2743200" cy="38480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связи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04474DA-D3A1-429C-8C3E-F8158C94E0B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46209" y="1528268"/>
            <a:ext cx="809415" cy="80941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CD10CB4-B905-4371-A180-F4BEF421AE9E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58397" y="1502421"/>
            <a:ext cx="817251" cy="7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2562830B-2BE8-4141-9C7E-08716E563F4C}"/>
              </a:ext>
            </a:extLst>
          </p:cNvPr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8" name="object 9">
              <a:extLst>
                <a:ext uri="{FF2B5EF4-FFF2-40B4-BE49-F238E27FC236}">
                  <a16:creationId xmlns="" xmlns:a16="http://schemas.microsoft.com/office/drawing/2014/main" id="{C159E218-566D-40D1-A4AD-A5CAB51A8189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4EDEBE83-7FDB-4742-BA1A-EDB4C44FD6ED}"/>
                </a:ext>
              </a:extLst>
            </p:cNvPr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10" name="object 11">
                <a:extLst>
                  <a:ext uri="{FF2B5EF4-FFF2-40B4-BE49-F238E27FC236}">
                    <a16:creationId xmlns="" xmlns:a16="http://schemas.microsoft.com/office/drawing/2014/main" id="{890973D0-0306-445C-961D-7C8A2FC30D9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="" xmlns:a16="http://schemas.microsoft.com/office/drawing/2014/main" id="{9119A9C6-F078-4DD6-95B8-9A85679325E0}"/>
                  </a:ext>
                </a:extLst>
              </p:cNvPr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2" name="object 12">
                  <a:extLst>
                    <a:ext uri="{FF2B5EF4-FFF2-40B4-BE49-F238E27FC236}">
                      <a16:creationId xmlns="" xmlns:a16="http://schemas.microsoft.com/office/drawing/2014/main" id="{0E05D54E-3B67-4F00-89B5-4FC3E82AE6D5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2">
                  <a:extLst>
                    <a:ext uri="{FF2B5EF4-FFF2-40B4-BE49-F238E27FC236}">
                      <a16:creationId xmlns="" xmlns:a16="http://schemas.microsoft.com/office/drawing/2014/main" id="{F6D6C000-3BAC-4A9D-9912-8C0EFC22BE00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19" name="Текст 3">
            <a:extLst>
              <a:ext uri="{FF2B5EF4-FFF2-40B4-BE49-F238E27FC236}">
                <a16:creationId xmlns="" xmlns:a16="http://schemas.microsoft.com/office/drawing/2014/main" id="{937B1885-E949-459E-8497-A7DDCC03C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615" y="599574"/>
            <a:ext cx="10691124" cy="3669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/>
              <a:t>СРЕДНИЕ ЦЕНЫ НА </a:t>
            </a:r>
            <a:r>
              <a:rPr lang="ru-RU" sz="2600" b="1" dirty="0" smtClean="0"/>
              <a:t>ЖИЛИЩНЫЕ И КОММУНАЛЬНЫЕ УСЛУГИ</a:t>
            </a:r>
            <a:endParaRPr lang="ru-RU" sz="2600" b="1" dirty="0"/>
          </a:p>
        </p:txBody>
      </p:sp>
      <p:sp>
        <p:nvSpPr>
          <p:cNvPr id="120" name="Текст 3">
            <a:extLst>
              <a:ext uri="{FF2B5EF4-FFF2-40B4-BE49-F238E27FC236}">
                <a16:creationId xmlns="" xmlns:a16="http://schemas.microsoft.com/office/drawing/2014/main" id="{78485EB6-B5CC-4313-9BA3-837B46157357}"/>
              </a:ext>
            </a:extLst>
          </p:cNvPr>
          <p:cNvSpPr txBox="1">
            <a:spLocks/>
          </p:cNvSpPr>
          <p:nvPr/>
        </p:nvSpPr>
        <p:spPr>
          <a:xfrm>
            <a:off x="1297961" y="936869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май 2022 года; рублей</a:t>
            </a:r>
            <a:endParaRPr lang="ru-RU" sz="1600" dirty="0"/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4339917" y="3050301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холодное,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="" xmlns:a16="http://schemas.microsoft.com/office/drawing/2014/main" id="{C5981E55-1544-4545-8350-312047C769F3}"/>
              </a:ext>
            </a:extLst>
          </p:cNvPr>
          <p:cNvCxnSpPr>
            <a:cxnSpLocks/>
          </p:cNvCxnSpPr>
          <p:nvPr/>
        </p:nvCxnSpPr>
        <p:spPr>
          <a:xfrm>
            <a:off x="4410219" y="3270555"/>
            <a:ext cx="3587522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D7949032-2235-4CEC-8FA9-C002A7963DBD}"/>
              </a:ext>
            </a:extLst>
          </p:cNvPr>
          <p:cNvSpPr/>
          <p:nvPr/>
        </p:nvSpPr>
        <p:spPr>
          <a:xfrm>
            <a:off x="6471235" y="247333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37,07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52F6C83E-729D-435A-8538-118EA0EA7F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9169" y="2782968"/>
            <a:ext cx="180226" cy="180000"/>
          </a:xfrm>
          <a:prstGeom prst="rect">
            <a:avLst/>
          </a:prstGeom>
        </p:spPr>
      </p:pic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226665" y="2079034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ремонт жилья в государственном </a:t>
            </a:r>
            <a:b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муниципальном жилищных фондах,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общей площади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Прямая соединительная линия 126">
            <a:extLst>
              <a:ext uri="{FF2B5EF4-FFF2-40B4-BE49-F238E27FC236}">
                <a16:creationId xmlns="" xmlns:a16="http://schemas.microsoft.com/office/drawing/2014/main" id="{03EDCED6-1235-479B-834F-CD23D15875AF}"/>
              </a:ext>
            </a:extLst>
          </p:cNvPr>
          <p:cNvCxnSpPr>
            <a:cxnSpLocks/>
          </p:cNvCxnSpPr>
          <p:nvPr/>
        </p:nvCxnSpPr>
        <p:spPr>
          <a:xfrm>
            <a:off x="331933" y="2461361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4FD061E9-E2A6-47F2-BCDF-C89835B9CA8B}"/>
              </a:ext>
            </a:extLst>
          </p:cNvPr>
          <p:cNvSpPr/>
          <p:nvPr/>
        </p:nvSpPr>
        <p:spPr>
          <a:xfrm>
            <a:off x="2428875" y="1573847"/>
            <a:ext cx="1415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24,34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BE259068-4621-46B4-8C7E-8C5A469187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1887155"/>
            <a:ext cx="180226" cy="180000"/>
          </a:xfrm>
          <a:prstGeom prst="rect">
            <a:avLst/>
          </a:prstGeom>
        </p:spPr>
      </p:pic>
      <p:cxnSp>
        <p:nvCxnSpPr>
          <p:cNvPr id="131" name="Прямая соединительная линия 130">
            <a:extLst>
              <a:ext uri="{FF2B5EF4-FFF2-40B4-BE49-F238E27FC236}">
                <a16:creationId xmlns="" xmlns:a16="http://schemas.microsoft.com/office/drawing/2014/main" id="{3DFB6682-3A5D-4144-8BE2-B68580CA15D3}"/>
              </a:ext>
            </a:extLst>
          </p:cNvPr>
          <p:cNvCxnSpPr>
            <a:cxnSpLocks/>
          </p:cNvCxnSpPr>
          <p:nvPr/>
        </p:nvCxnSpPr>
        <p:spPr>
          <a:xfrm>
            <a:off x="4387488" y="4065444"/>
            <a:ext cx="3587522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2D187785-D6EB-4720-BDD8-40383B98D9C0}"/>
              </a:ext>
            </a:extLst>
          </p:cNvPr>
          <p:cNvSpPr/>
          <p:nvPr/>
        </p:nvSpPr>
        <p:spPr>
          <a:xfrm>
            <a:off x="6471235" y="327055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31,05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E0D45342-D298-4AD6-A8AA-1194F452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9616" y="3572386"/>
            <a:ext cx="180226" cy="180000"/>
          </a:xfrm>
          <a:prstGeom prst="rect">
            <a:avLst/>
          </a:prstGeom>
        </p:spPr>
      </p:pic>
      <p:cxnSp>
        <p:nvCxnSpPr>
          <p:cNvPr id="135" name="Прямая соединительная линия 134">
            <a:extLst>
              <a:ext uri="{FF2B5EF4-FFF2-40B4-BE49-F238E27FC236}">
                <a16:creationId xmlns="" xmlns:a16="http://schemas.microsoft.com/office/drawing/2014/main" id="{00125642-99BE-4E3C-83B0-0095BF365E73}"/>
              </a:ext>
            </a:extLst>
          </p:cNvPr>
          <p:cNvCxnSpPr>
            <a:cxnSpLocks/>
          </p:cNvCxnSpPr>
          <p:nvPr/>
        </p:nvCxnSpPr>
        <p:spPr>
          <a:xfrm>
            <a:off x="312453" y="3281133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5089F862-FE58-4707-BFB0-FDEC1A61823D}"/>
              </a:ext>
            </a:extLst>
          </p:cNvPr>
          <p:cNvSpPr/>
          <p:nvPr/>
        </p:nvSpPr>
        <p:spPr>
          <a:xfrm>
            <a:off x="6214754" y="4179686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181,66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845DD8AC-A5F6-42EA-8B94-ABB18A7188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9169" y="4454109"/>
            <a:ext cx="180226" cy="180000"/>
          </a:xfrm>
          <a:prstGeom prst="rect">
            <a:avLst/>
          </a:prstGeom>
        </p:spPr>
      </p:pic>
      <p:cxnSp>
        <p:nvCxnSpPr>
          <p:cNvPr id="139" name="Прямая соединительная линия 138">
            <a:extLst>
              <a:ext uri="{FF2B5EF4-FFF2-40B4-BE49-F238E27FC236}">
                <a16:creationId xmlns="" xmlns:a16="http://schemas.microsoft.com/office/drawing/2014/main" id="{FC8C7905-FCA4-4AA9-857C-3FE622CB09D8}"/>
              </a:ext>
            </a:extLst>
          </p:cNvPr>
          <p:cNvCxnSpPr>
            <a:cxnSpLocks/>
          </p:cNvCxnSpPr>
          <p:nvPr/>
        </p:nvCxnSpPr>
        <p:spPr>
          <a:xfrm>
            <a:off x="4422101" y="5531509"/>
            <a:ext cx="35756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3DCFD956-BD9B-40AD-BA2F-968337C633C6}"/>
              </a:ext>
            </a:extLst>
          </p:cNvPr>
          <p:cNvSpPr/>
          <p:nvPr/>
        </p:nvSpPr>
        <p:spPr>
          <a:xfrm>
            <a:off x="6471235" y="483865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93,48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="" xmlns:a16="http://schemas.microsoft.com/office/drawing/2014/main" id="{BF22CC28-B11B-4BCB-85FE-F77E2915C31F}"/>
              </a:ext>
            </a:extLst>
          </p:cNvPr>
          <p:cNvCxnSpPr>
            <a:cxnSpLocks/>
          </p:cNvCxnSpPr>
          <p:nvPr/>
        </p:nvCxnSpPr>
        <p:spPr>
          <a:xfrm>
            <a:off x="4411655" y="4841554"/>
            <a:ext cx="357564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FDCC1B36-E262-4FE4-BDE9-7F44F94BD768}"/>
              </a:ext>
            </a:extLst>
          </p:cNvPr>
          <p:cNvSpPr/>
          <p:nvPr/>
        </p:nvSpPr>
        <p:spPr>
          <a:xfrm>
            <a:off x="2531322" y="5553416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94,09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F0A15C47-E992-452F-8A38-A47285B260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5797279"/>
            <a:ext cx="180226" cy="180000"/>
          </a:xfrm>
          <a:prstGeom prst="rect">
            <a:avLst/>
          </a:prstGeom>
        </p:spPr>
      </p:pic>
      <p:cxnSp>
        <p:nvCxnSpPr>
          <p:cNvPr id="146" name="Прямая соединительная линия 145">
            <a:extLst>
              <a:ext uri="{FF2B5EF4-FFF2-40B4-BE49-F238E27FC236}">
                <a16:creationId xmlns="" xmlns:a16="http://schemas.microsoft.com/office/drawing/2014/main" id="{05FBC206-4772-46E7-BCE4-0547CD4142BD}"/>
              </a:ext>
            </a:extLst>
          </p:cNvPr>
          <p:cNvCxnSpPr>
            <a:cxnSpLocks/>
          </p:cNvCxnSpPr>
          <p:nvPr/>
        </p:nvCxnSpPr>
        <p:spPr>
          <a:xfrm>
            <a:off x="302798" y="4050182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>
            <a:extLst>
              <a:ext uri="{FF2B5EF4-FFF2-40B4-BE49-F238E27FC236}">
                <a16:creationId xmlns="" xmlns:a16="http://schemas.microsoft.com/office/drawing/2014/main" id="{D9CAA5C5-E045-4223-B871-3B84986E7D1A}"/>
              </a:ext>
            </a:extLst>
          </p:cNvPr>
          <p:cNvSpPr/>
          <p:nvPr/>
        </p:nvSpPr>
        <p:spPr>
          <a:xfrm>
            <a:off x="2401326" y="3229166"/>
            <a:ext cx="1458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24,34</a:t>
            </a:r>
            <a:endParaRPr lang="ru-RU" sz="3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98F6BD02-9380-4C4C-ADC5-08AA4DD7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3470118"/>
            <a:ext cx="180226" cy="180000"/>
          </a:xfrm>
          <a:prstGeom prst="rect">
            <a:avLst/>
          </a:prstGeom>
        </p:spPr>
      </p:pic>
      <p:cxnSp>
        <p:nvCxnSpPr>
          <p:cNvPr id="150" name="Прямая соединительная линия 149">
            <a:extLst>
              <a:ext uri="{FF2B5EF4-FFF2-40B4-BE49-F238E27FC236}">
                <a16:creationId xmlns="" xmlns:a16="http://schemas.microsoft.com/office/drawing/2014/main" id="{12E46D0C-0AD1-4B76-A23A-2854A873C052}"/>
              </a:ext>
            </a:extLst>
          </p:cNvPr>
          <p:cNvCxnSpPr>
            <a:cxnSpLocks/>
          </p:cNvCxnSpPr>
          <p:nvPr/>
        </p:nvCxnSpPr>
        <p:spPr>
          <a:xfrm>
            <a:off x="350910" y="6296162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>
            <a:extLst>
              <a:ext uri="{FF2B5EF4-FFF2-40B4-BE49-F238E27FC236}">
                <a16:creationId xmlns="" xmlns:a16="http://schemas.microsoft.com/office/drawing/2014/main" id="{F13AFE90-C85D-4D64-B42A-6F5AFE583C3B}"/>
              </a:ext>
            </a:extLst>
          </p:cNvPr>
          <p:cNvSpPr/>
          <p:nvPr/>
        </p:nvSpPr>
        <p:spPr>
          <a:xfrm>
            <a:off x="10310401" y="4030065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386,00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49122BAC-EF61-4441-A5E7-E99DDE20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42172" y="4335446"/>
            <a:ext cx="180226" cy="180000"/>
          </a:xfrm>
          <a:prstGeom prst="rect">
            <a:avLst/>
          </a:prstGeom>
        </p:spPr>
      </p:pic>
      <p:cxnSp>
        <p:nvCxnSpPr>
          <p:cNvPr id="154" name="Прямая соединительная линия 153">
            <a:extLst>
              <a:ext uri="{FF2B5EF4-FFF2-40B4-BE49-F238E27FC236}">
                <a16:creationId xmlns="" xmlns:a16="http://schemas.microsoft.com/office/drawing/2014/main" id="{2D3A8D42-3493-4E47-A625-FE4F44851BB5}"/>
              </a:ext>
            </a:extLst>
          </p:cNvPr>
          <p:cNvCxnSpPr>
            <a:cxnSpLocks/>
          </p:cNvCxnSpPr>
          <p:nvPr/>
        </p:nvCxnSpPr>
        <p:spPr>
          <a:xfrm>
            <a:off x="8432572" y="2413784"/>
            <a:ext cx="3609631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>
            <a:extLst>
              <a:ext uri="{FF2B5EF4-FFF2-40B4-BE49-F238E27FC236}">
                <a16:creationId xmlns="" xmlns:a16="http://schemas.microsoft.com/office/drawing/2014/main" id="{B5AED425-E378-40AB-9564-24FB58022679}"/>
              </a:ext>
            </a:extLst>
          </p:cNvPr>
          <p:cNvSpPr/>
          <p:nvPr/>
        </p:nvSpPr>
        <p:spPr>
          <a:xfrm>
            <a:off x="10289812" y="1563989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442,15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4A532058-D4F8-4D50-8C90-E0469F946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10389" y="1855220"/>
            <a:ext cx="180226" cy="180000"/>
          </a:xfrm>
          <a:prstGeom prst="rect">
            <a:avLst/>
          </a:prstGeom>
        </p:spPr>
      </p:pic>
      <p:cxnSp>
        <p:nvCxnSpPr>
          <p:cNvPr id="158" name="Прямая соединительная линия 157">
            <a:extLst>
              <a:ext uri="{FF2B5EF4-FFF2-40B4-BE49-F238E27FC236}">
                <a16:creationId xmlns="" xmlns:a16="http://schemas.microsoft.com/office/drawing/2014/main" id="{F614EC7D-1770-4127-B827-B9C46A279935}"/>
              </a:ext>
            </a:extLst>
          </p:cNvPr>
          <p:cNvCxnSpPr>
            <a:cxnSpLocks/>
          </p:cNvCxnSpPr>
          <p:nvPr/>
        </p:nvCxnSpPr>
        <p:spPr>
          <a:xfrm>
            <a:off x="339812" y="5519662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>
            <a:extLst>
              <a:ext uri="{FF2B5EF4-FFF2-40B4-BE49-F238E27FC236}">
                <a16:creationId xmlns="" xmlns:a16="http://schemas.microsoft.com/office/drawing/2014/main" id="{F1586EE6-AE14-4C79-8904-D5DE64CC319F}"/>
              </a:ext>
            </a:extLst>
          </p:cNvPr>
          <p:cNvSpPr/>
          <p:nvPr/>
        </p:nvSpPr>
        <p:spPr>
          <a:xfrm>
            <a:off x="10129799" y="4738896"/>
            <a:ext cx="177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270,00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62CA78AD-042E-4E50-9F98-A73668CD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42172" y="5084499"/>
            <a:ext cx="180226" cy="180000"/>
          </a:xfrm>
          <a:prstGeom prst="rect">
            <a:avLst/>
          </a:prstGeom>
        </p:spPr>
      </p:pic>
      <p:cxnSp>
        <p:nvCxnSpPr>
          <p:cNvPr id="162" name="Прямая соединительная линия 161">
            <a:extLst>
              <a:ext uri="{FF2B5EF4-FFF2-40B4-BE49-F238E27FC236}">
                <a16:creationId xmlns="" xmlns:a16="http://schemas.microsoft.com/office/drawing/2014/main" id="{A486D858-DE09-4416-91C4-2E7116221A83}"/>
              </a:ext>
            </a:extLst>
          </p:cNvPr>
          <p:cNvCxnSpPr>
            <a:cxnSpLocks/>
          </p:cNvCxnSpPr>
          <p:nvPr/>
        </p:nvCxnSpPr>
        <p:spPr>
          <a:xfrm>
            <a:off x="4411655" y="2437965"/>
            <a:ext cx="357564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>
            <a:extLst>
              <a:ext uri="{FF2B5EF4-FFF2-40B4-BE49-F238E27FC236}">
                <a16:creationId xmlns="" xmlns:a16="http://schemas.microsoft.com/office/drawing/2014/main" id="{09CCF9B1-84C4-4786-8085-01B7D4BC75FF}"/>
              </a:ext>
            </a:extLst>
          </p:cNvPr>
          <p:cNvSpPr/>
          <p:nvPr/>
        </p:nvSpPr>
        <p:spPr>
          <a:xfrm>
            <a:off x="2518594" y="488517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10,20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94E9D98-E77C-4D74-A720-B351505B1F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3037" y="5174499"/>
            <a:ext cx="180226" cy="180000"/>
          </a:xfrm>
          <a:prstGeom prst="rect">
            <a:avLst/>
          </a:prstGeom>
        </p:spPr>
      </p:pic>
      <p:cxnSp>
        <p:nvCxnSpPr>
          <p:cNvPr id="166" name="Прямая соединительная линия 165">
            <a:extLst>
              <a:ext uri="{FF2B5EF4-FFF2-40B4-BE49-F238E27FC236}">
                <a16:creationId xmlns="" xmlns:a16="http://schemas.microsoft.com/office/drawing/2014/main" id="{94524C08-0C86-441C-BDDE-6F48929BCBB3}"/>
              </a:ext>
            </a:extLst>
          </p:cNvPr>
          <p:cNvCxnSpPr>
            <a:cxnSpLocks/>
          </p:cNvCxnSpPr>
          <p:nvPr/>
        </p:nvCxnSpPr>
        <p:spPr>
          <a:xfrm>
            <a:off x="331933" y="4851629"/>
            <a:ext cx="370800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 166">
            <a:extLst>
              <a:ext uri="{FF2B5EF4-FFF2-40B4-BE49-F238E27FC236}">
                <a16:creationId xmlns="" xmlns:a16="http://schemas.microsoft.com/office/drawing/2014/main" id="{76D8BA2E-1234-47B2-8B96-94EA0EA5C828}"/>
              </a:ext>
            </a:extLst>
          </p:cNvPr>
          <p:cNvSpPr/>
          <p:nvPr/>
        </p:nvSpPr>
        <p:spPr>
          <a:xfrm>
            <a:off x="2518594" y="4048601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23,56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2A5122AD-954B-498D-8840-BF98237FB8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9707" y="4335446"/>
            <a:ext cx="180226" cy="180000"/>
          </a:xfrm>
          <a:prstGeom prst="rect">
            <a:avLst/>
          </a:prstGeom>
        </p:spPr>
      </p:pic>
      <p:cxnSp>
        <p:nvCxnSpPr>
          <p:cNvPr id="171" name="Прямая соединительная линия 170">
            <a:extLst>
              <a:ext uri="{FF2B5EF4-FFF2-40B4-BE49-F238E27FC236}">
                <a16:creationId xmlns="" xmlns:a16="http://schemas.microsoft.com/office/drawing/2014/main" id="{8F926BAB-BF7C-4F3B-898F-F4307237F2EB}"/>
              </a:ext>
            </a:extLst>
          </p:cNvPr>
          <p:cNvCxnSpPr>
            <a:cxnSpLocks/>
          </p:cNvCxnSpPr>
          <p:nvPr/>
        </p:nvCxnSpPr>
        <p:spPr>
          <a:xfrm>
            <a:off x="8410265" y="3281133"/>
            <a:ext cx="3609631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Прямоугольник 171">
            <a:extLst>
              <a:ext uri="{FF2B5EF4-FFF2-40B4-BE49-F238E27FC236}">
                <a16:creationId xmlns="" xmlns:a16="http://schemas.microsoft.com/office/drawing/2014/main" id="{54AA0815-CDF8-4448-BB67-CF56B30E5E7E}"/>
              </a:ext>
            </a:extLst>
          </p:cNvPr>
          <p:cNvSpPr/>
          <p:nvPr/>
        </p:nvSpPr>
        <p:spPr>
          <a:xfrm>
            <a:off x="6706821" y="5553416"/>
            <a:ext cx="108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5,71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5E9E67D3-5A0B-4242-8550-C60A4E22EE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78722" y="5872827"/>
            <a:ext cx="180226" cy="180000"/>
          </a:xfrm>
          <a:prstGeom prst="rect">
            <a:avLst/>
          </a:prstGeom>
        </p:spPr>
      </p:pic>
      <p:sp>
        <p:nvSpPr>
          <p:cNvPr id="174" name="Прямоугольник 173">
            <a:extLst>
              <a:ext uri="{FF2B5EF4-FFF2-40B4-BE49-F238E27FC236}">
                <a16:creationId xmlns="" xmlns:a16="http://schemas.microsoft.com/office/drawing/2014/main" id="{B26F501D-237C-4BF9-B701-0D96979267ED}"/>
              </a:ext>
            </a:extLst>
          </p:cNvPr>
          <p:cNvSpPr/>
          <p:nvPr/>
        </p:nvSpPr>
        <p:spPr>
          <a:xfrm>
            <a:off x="4332804" y="2182952"/>
            <a:ext cx="9909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Отопление, Гкал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5" name="Прямая соединительная линия 174">
            <a:extLst>
              <a:ext uri="{FF2B5EF4-FFF2-40B4-BE49-F238E27FC236}">
                <a16:creationId xmlns="" xmlns:a16="http://schemas.microsoft.com/office/drawing/2014/main" id="{F605CF8E-B17A-43DB-A2FF-58CA01D93B1D}"/>
              </a:ext>
            </a:extLst>
          </p:cNvPr>
          <p:cNvCxnSpPr>
            <a:cxnSpLocks/>
          </p:cNvCxnSpPr>
          <p:nvPr/>
        </p:nvCxnSpPr>
        <p:spPr>
          <a:xfrm>
            <a:off x="8375821" y="4826017"/>
            <a:ext cx="3609631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>
            <a:extLst>
              <a:ext uri="{FF2B5EF4-FFF2-40B4-BE49-F238E27FC236}">
                <a16:creationId xmlns="" xmlns:a16="http://schemas.microsoft.com/office/drawing/2014/main" id="{D8909FC3-0448-4AB4-9A95-D35D33D456BB}"/>
              </a:ext>
            </a:extLst>
          </p:cNvPr>
          <p:cNvSpPr/>
          <p:nvPr/>
        </p:nvSpPr>
        <p:spPr>
          <a:xfrm>
            <a:off x="5958274" y="1590232"/>
            <a:ext cx="1851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2543,41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91662737-0E17-42BD-93B2-1E143FAE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4784" y="1913397"/>
            <a:ext cx="180226" cy="180000"/>
          </a:xfrm>
          <a:prstGeom prst="rect">
            <a:avLst/>
          </a:prstGeom>
        </p:spPr>
      </p:pic>
      <p:cxnSp>
        <p:nvCxnSpPr>
          <p:cNvPr id="179" name="Прямая соединительная линия 178">
            <a:extLst>
              <a:ext uri="{FF2B5EF4-FFF2-40B4-BE49-F238E27FC236}">
                <a16:creationId xmlns="" xmlns:a16="http://schemas.microsoft.com/office/drawing/2014/main" id="{447B9641-80B1-4C12-B66B-C916D4221BA2}"/>
              </a:ext>
            </a:extLst>
          </p:cNvPr>
          <p:cNvCxnSpPr>
            <a:cxnSpLocks/>
          </p:cNvCxnSpPr>
          <p:nvPr/>
        </p:nvCxnSpPr>
        <p:spPr>
          <a:xfrm>
            <a:off x="4411655" y="6280838"/>
            <a:ext cx="3575640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Прямоугольник 179">
            <a:extLst>
              <a:ext uri="{FF2B5EF4-FFF2-40B4-BE49-F238E27FC236}">
                <a16:creationId xmlns="" xmlns:a16="http://schemas.microsoft.com/office/drawing/2014/main" id="{7A41D8A1-452F-4C76-A6E6-546ABDA58430}"/>
              </a:ext>
            </a:extLst>
          </p:cNvPr>
          <p:cNvSpPr/>
          <p:nvPr/>
        </p:nvSpPr>
        <p:spPr>
          <a:xfrm>
            <a:off x="10500484" y="254980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94,71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0A0A26D5-C133-48C1-A6F3-BF31A0071A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95008" y="2814635"/>
            <a:ext cx="180226" cy="180000"/>
          </a:xfrm>
          <a:prstGeom prst="rect">
            <a:avLst/>
          </a:prstGeom>
        </p:spPr>
      </p:pic>
      <p:sp>
        <p:nvSpPr>
          <p:cNvPr id="182" name="Прямоугольник 181">
            <a:extLst>
              <a:ext uri="{FF2B5EF4-FFF2-40B4-BE49-F238E27FC236}">
                <a16:creationId xmlns="" xmlns:a16="http://schemas.microsoft.com/office/drawing/2014/main" id="{A549831E-809C-4438-8556-A0CA11D74F20}"/>
              </a:ext>
            </a:extLst>
          </p:cNvPr>
          <p:cNvSpPr/>
          <p:nvPr/>
        </p:nvSpPr>
        <p:spPr>
          <a:xfrm>
            <a:off x="229422" y="2911801"/>
            <a:ext cx="2945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Наём жилых помещений в государственном </a:t>
            </a:r>
            <a:b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муниципальном жилищных фондах,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общей площади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3" name="Прямая соединительная линия 182">
            <a:extLst>
              <a:ext uri="{FF2B5EF4-FFF2-40B4-BE49-F238E27FC236}">
                <a16:creationId xmlns="" xmlns:a16="http://schemas.microsoft.com/office/drawing/2014/main" id="{1F1421D9-0842-4B17-A89F-B5A2210C4997}"/>
              </a:ext>
            </a:extLst>
          </p:cNvPr>
          <p:cNvCxnSpPr>
            <a:cxnSpLocks/>
          </p:cNvCxnSpPr>
          <p:nvPr/>
        </p:nvCxnSpPr>
        <p:spPr>
          <a:xfrm>
            <a:off x="8440543" y="5549028"/>
            <a:ext cx="3565066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Прямоугольник 183">
            <a:extLst>
              <a:ext uri="{FF2B5EF4-FFF2-40B4-BE49-F238E27FC236}">
                <a16:creationId xmlns="" xmlns:a16="http://schemas.microsoft.com/office/drawing/2014/main" id="{C128C75F-5BD2-44F6-B03F-8A0269EC2C9D}"/>
              </a:ext>
            </a:extLst>
          </p:cNvPr>
          <p:cNvSpPr/>
          <p:nvPr/>
        </p:nvSpPr>
        <p:spPr>
          <a:xfrm>
            <a:off x="2531322" y="2459802"/>
            <a:ext cx="1313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11,92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64F6ED4E-55E3-4C5F-AAFF-1061DFCD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7127" y="2731801"/>
            <a:ext cx="180226" cy="180000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E1365079-F8AF-4048-B653-EF42013584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0063" y="5118343"/>
            <a:ext cx="180226" cy="180000"/>
          </a:xfrm>
          <a:prstGeom prst="rect">
            <a:avLst/>
          </a:prstGeom>
        </p:spPr>
      </p:pic>
      <p:sp>
        <p:nvSpPr>
          <p:cNvPr id="187" name="Равнобедренный треугольник 186">
            <a:extLst>
              <a:ext uri="{FF2B5EF4-FFF2-40B4-BE49-F238E27FC236}">
                <a16:creationId xmlns="" xmlns:a16="http://schemas.microsoft.com/office/drawing/2014/main" id="{E5DEC8FC-8EFA-4548-A1AF-FD1DA22F6D52}"/>
              </a:ext>
            </a:extLst>
          </p:cNvPr>
          <p:cNvSpPr/>
          <p:nvPr/>
        </p:nvSpPr>
        <p:spPr>
          <a:xfrm rot="10800000" flipV="1">
            <a:off x="2220814" y="1836533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рямоугольник 205">
            <a:extLst>
              <a:ext uri="{FF2B5EF4-FFF2-40B4-BE49-F238E27FC236}">
                <a16:creationId xmlns="" xmlns:a16="http://schemas.microsoft.com/office/drawing/2014/main" id="{B87D1CCA-37CA-4CDD-BC73-3C152EA7BF9E}"/>
              </a:ext>
            </a:extLst>
          </p:cNvPr>
          <p:cNvSpPr/>
          <p:nvPr/>
        </p:nvSpPr>
        <p:spPr>
          <a:xfrm>
            <a:off x="10239082" y="3264403"/>
            <a:ext cx="1595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386,00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Рисунок 206">
            <a:extLst>
              <a:ext uri="{FF2B5EF4-FFF2-40B4-BE49-F238E27FC236}">
                <a16:creationId xmlns="" xmlns:a16="http://schemas.microsoft.com/office/drawing/2014/main" id="{4BA380BB-76C2-4BD4-A568-11AE742C47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15597" y="3557481"/>
            <a:ext cx="180226" cy="180000"/>
          </a:xfrm>
          <a:prstGeom prst="rect">
            <a:avLst/>
          </a:prstGeom>
        </p:spPr>
      </p:pic>
      <p:cxnSp>
        <p:nvCxnSpPr>
          <p:cNvPr id="208" name="Прямая соединительная линия 207">
            <a:extLst>
              <a:ext uri="{FF2B5EF4-FFF2-40B4-BE49-F238E27FC236}">
                <a16:creationId xmlns="" xmlns:a16="http://schemas.microsoft.com/office/drawing/2014/main" id="{9D994342-36A6-4F58-A04D-41C20DC09003}"/>
              </a:ext>
            </a:extLst>
          </p:cNvPr>
          <p:cNvCxnSpPr>
            <a:cxnSpLocks/>
          </p:cNvCxnSpPr>
          <p:nvPr/>
        </p:nvCxnSpPr>
        <p:spPr>
          <a:xfrm>
            <a:off x="8400256" y="4048601"/>
            <a:ext cx="3573037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Равнобедренный треугольник 209">
            <a:extLst>
              <a:ext uri="{FF2B5EF4-FFF2-40B4-BE49-F238E27FC236}">
                <a16:creationId xmlns="" xmlns:a16="http://schemas.microsoft.com/office/drawing/2014/main" id="{87223973-9340-4DD8-B9A5-9B885255EA8C}"/>
              </a:ext>
            </a:extLst>
          </p:cNvPr>
          <p:cNvSpPr/>
          <p:nvPr/>
        </p:nvSpPr>
        <p:spPr>
          <a:xfrm rot="10800000" flipV="1">
            <a:off x="2232009" y="3449358"/>
            <a:ext cx="273857" cy="221519"/>
          </a:xfrm>
          <a:prstGeom prst="triangle">
            <a:avLst/>
          </a:prstGeom>
          <a:solidFill>
            <a:srgbClr val="E3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Номер слайда 1">
            <a:extLst>
              <a:ext uri="{FF2B5EF4-FFF2-40B4-BE49-F238E27FC236}">
                <a16:creationId xmlns="" xmlns:a16="http://schemas.microsoft.com/office/drawing/2014/main" id="{24675D5D-5495-42A4-85E6-C13DA57E9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226" name="Группа 225">
            <a:extLst>
              <a:ext uri="{FF2B5EF4-FFF2-40B4-BE49-F238E27FC236}">
                <a16:creationId xmlns="" xmlns:a16="http://schemas.microsoft.com/office/drawing/2014/main" id="{87222771-8F32-4EE9-AED3-12504413B917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27" name="object 16">
              <a:extLst>
                <a:ext uri="{FF2B5EF4-FFF2-40B4-BE49-F238E27FC236}">
                  <a16:creationId xmlns="" xmlns:a16="http://schemas.microsoft.com/office/drawing/2014/main" id="{22832CB3-60F0-4BAA-ABB9-EF364655E20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17">
              <a:extLst>
                <a:ext uri="{FF2B5EF4-FFF2-40B4-BE49-F238E27FC236}">
                  <a16:creationId xmlns="" xmlns:a16="http://schemas.microsoft.com/office/drawing/2014/main" id="{EF6A670C-B371-4AFC-8BA7-59A327085503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9812" y="91231"/>
            <a:ext cx="1680057" cy="28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0910" y="91231"/>
            <a:ext cx="15944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</a:p>
        </p:txBody>
      </p:sp>
      <p:cxnSp>
        <p:nvCxnSpPr>
          <p:cNvPr id="121" name="Прямая соединительная линия 120">
            <a:extLst>
              <a:ext uri="{FF2B5EF4-FFF2-40B4-BE49-F238E27FC236}">
                <a16:creationId xmlns="" xmlns:a16="http://schemas.microsoft.com/office/drawing/2014/main" id="{1F1421D9-0842-4B17-A89F-B5A2210C4997}"/>
              </a:ext>
            </a:extLst>
          </p:cNvPr>
          <p:cNvCxnSpPr>
            <a:cxnSpLocks/>
          </p:cNvCxnSpPr>
          <p:nvPr/>
        </p:nvCxnSpPr>
        <p:spPr>
          <a:xfrm>
            <a:off x="8440543" y="6280350"/>
            <a:ext cx="3565066" cy="0"/>
          </a:xfrm>
          <a:prstGeom prst="line">
            <a:avLst/>
          </a:prstGeom>
          <a:ln w="1905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Прямоугольник 211">
            <a:extLst>
              <a:ext uri="{FF2B5EF4-FFF2-40B4-BE49-F238E27FC236}">
                <a16:creationId xmlns="" xmlns:a16="http://schemas.microsoft.com/office/drawing/2014/main" id="{F1586EE6-AE14-4C79-8904-D5DE64CC319F}"/>
              </a:ext>
            </a:extLst>
          </p:cNvPr>
          <p:cNvSpPr/>
          <p:nvPr/>
        </p:nvSpPr>
        <p:spPr>
          <a:xfrm>
            <a:off x="10147085" y="5486352"/>
            <a:ext cx="177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270,00</a:t>
            </a:r>
            <a:endParaRPr lang="ru-RU" sz="3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Рисунок 212">
            <a:extLst>
              <a:ext uri="{FF2B5EF4-FFF2-40B4-BE49-F238E27FC236}">
                <a16:creationId xmlns="" xmlns:a16="http://schemas.microsoft.com/office/drawing/2014/main" id="{62CA78AD-042E-4E50-9F98-A73668CD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68626" y="5786582"/>
            <a:ext cx="180226" cy="180000"/>
          </a:xfrm>
          <a:prstGeom prst="rect">
            <a:avLst/>
          </a:prstGeom>
        </p:spPr>
      </p:pic>
      <p:pic>
        <p:nvPicPr>
          <p:cNvPr id="4" name="Picture 2" descr="\\P10-server01\comm\Отдел статистики цен и финансов\Цены_Анализ\Выпуск\Инфографика\70484-Индексы потребительских цен по Республике Карелия\Категории товаров\ЖК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2" y="495614"/>
            <a:ext cx="941864" cy="9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3" y="1630304"/>
            <a:ext cx="566189" cy="5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9" y="2448366"/>
            <a:ext cx="546269" cy="5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Прямоугольник 214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211227" y="3696112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ремонт жилья для граждан-собственников</a:t>
            </a:r>
            <a:b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жилья в результате приватизации,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общей площади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2" y="3241592"/>
            <a:ext cx="565151" cy="5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" name="Прямоугольник 215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239262" y="4491730"/>
            <a:ext cx="3049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организации и выполнению работ </a:t>
            </a:r>
            <a:b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эксплуатации домов ЖК, ЖСК, ТСЖ,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общей площади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9" y="4088101"/>
            <a:ext cx="507946" cy="5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Прямоугольник 218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239262" y="5285010"/>
            <a:ext cx="18811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на капитальный ремонт,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2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7" y="4874942"/>
            <a:ext cx="565399" cy="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Прямоугольник 219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246503" y="6050006"/>
            <a:ext cx="32367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с твёрдыми коммунальными отходами, с человека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4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2" y="5549028"/>
            <a:ext cx="623309" cy="6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97" y="1690552"/>
            <a:ext cx="505941" cy="50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4357370" y="3817769"/>
            <a:ext cx="11037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5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81" y="2514637"/>
            <a:ext cx="563731" cy="5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5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41" y="3282232"/>
            <a:ext cx="629979" cy="6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30CE01EC-A767-4E7B-8EB6-1E48FEAAA3CB}"/>
              </a:ext>
            </a:extLst>
          </p:cNvPr>
          <p:cNvSpPr/>
          <p:nvPr/>
        </p:nvSpPr>
        <p:spPr>
          <a:xfrm>
            <a:off x="4365812" y="4621497"/>
            <a:ext cx="14996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горячее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4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40" y="4092116"/>
            <a:ext cx="619347" cy="6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4357370" y="5301167"/>
            <a:ext cx="16514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сетевой, месяц с человека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4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40" y="4878831"/>
            <a:ext cx="574757" cy="5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Прямоугольник 160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4365812" y="6034272"/>
            <a:ext cx="9364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сетевой,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6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40" y="5553416"/>
            <a:ext cx="633166" cy="6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Прямоугольник 164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8375821" y="2169777"/>
            <a:ext cx="18838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сжиженный, месяц с человека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54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57" y="1540663"/>
            <a:ext cx="629114" cy="6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8375821" y="3051400"/>
            <a:ext cx="10924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 сжиженный, м</a:t>
            </a:r>
            <a:r>
              <a:rPr lang="ru-RU" sz="900" spc="-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900" spc="-5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59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26" y="2473338"/>
            <a:ext cx="640537" cy="6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Прямоугольник 188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8298269" y="3714751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в квартирах без электроплит </a:t>
            </a:r>
            <a:b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минимальный объём потребления, 100 кВт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9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7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269" y="3227377"/>
            <a:ext cx="629114" cy="6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8298269" y="4468194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в квартирах без электроплит </a:t>
            </a:r>
            <a:b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 минимальный объём потребления, 100 кВт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Прямоугольник 193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8357726" y="5215760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в квартирах с электроплитами</a:t>
            </a:r>
            <a:b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минимальный объём потребления, 100 кВт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Прямоугольник 194">
            <a:extLst>
              <a:ext uri="{FF2B5EF4-FFF2-40B4-BE49-F238E27FC236}">
                <a16:creationId xmlns="" xmlns:a16="http://schemas.microsoft.com/office/drawing/2014/main" id="{FB693B85-2B77-4020-B65C-385A402A4BE3}"/>
              </a:ext>
            </a:extLst>
          </p:cNvPr>
          <p:cNvSpPr/>
          <p:nvPr/>
        </p:nvSpPr>
        <p:spPr>
          <a:xfrm>
            <a:off x="8357726" y="5943037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в квартирах с электроплитами</a:t>
            </a:r>
            <a:b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 минимальный объём потребления, 100 кВт</a:t>
            </a:r>
            <a:endParaRPr lang="ru-RU" sz="9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7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38" y="3999576"/>
            <a:ext cx="611211" cy="6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73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19" y="4778969"/>
            <a:ext cx="566184" cy="5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P10-server01\comm\Отдел статистики цен и финансов\Цены_Анализ\Выпуск\Инфографика\70484-Индексы потребительских цен по Республике Карелия\Товары и услуги\9212-9474 Услуги транспорта, связи, жкх\9474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57" y="5486352"/>
            <a:ext cx="586582" cy="5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2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435100"/>
            <a:ext cx="4946051" cy="3987800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spc="-80" dirty="0" smtClean="0"/>
              <a:t>Индекс потребительских</a:t>
            </a:r>
            <a:r>
              <a:rPr lang="en-US" sz="3600" b="1" spc="-80" dirty="0" smtClean="0"/>
              <a:t> </a:t>
            </a:r>
            <a:r>
              <a:rPr lang="ru-RU" sz="3600" b="1" spc="-80" dirty="0" smtClean="0"/>
              <a:t>цен</a:t>
            </a:r>
            <a:br>
              <a:rPr lang="ru-RU" sz="3600" b="1" spc="-80" dirty="0" smtClean="0"/>
            </a:br>
            <a:r>
              <a:rPr lang="ru-RU" sz="3600" b="1" spc="-80" dirty="0" smtClean="0"/>
              <a:t> по Республике </a:t>
            </a:r>
            <a:br>
              <a:rPr lang="ru-RU" sz="3600" b="1" spc="-80" dirty="0" smtClean="0"/>
            </a:br>
            <a:r>
              <a:rPr lang="ru-RU" sz="3600" b="1" spc="-80" dirty="0" smtClean="0"/>
              <a:t>Карелия </a:t>
            </a:r>
            <a:endParaRPr lang="ru-RU" sz="3600" b="1" spc="-80" dirty="0"/>
          </a:p>
          <a:p>
            <a:pPr>
              <a:spcBef>
                <a:spcPts val="0"/>
              </a:spcBef>
            </a:pPr>
            <a:endParaRPr lang="ru-RU" sz="2200" spc="-80" dirty="0"/>
          </a:p>
          <a:p>
            <a:pPr>
              <a:spcBef>
                <a:spcPts val="0"/>
              </a:spcBef>
            </a:pPr>
            <a:r>
              <a:rPr lang="ru-RU" sz="2200" spc="-80" dirty="0" smtClean="0"/>
              <a:t>Карелиястат</a:t>
            </a:r>
            <a:endParaRPr lang="ru-RU" sz="2200" spc="-80" dirty="0"/>
          </a:p>
          <a:p>
            <a:endParaRPr lang="ru-RU" sz="2400" spc="-50" dirty="0"/>
          </a:p>
          <a:p>
            <a:r>
              <a:rPr lang="ru-RU" sz="1800" spc="-50" dirty="0" smtClean="0"/>
              <a:t>май 2022 года</a:t>
            </a:r>
            <a:endParaRPr lang="ru-RU" sz="1800" spc="-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729013" y="2531970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4577E3-77E7-0642-A0BE-22BE0A730F5D}"/>
              </a:ext>
            </a:extLst>
          </p:cNvPr>
          <p:cNvSpPr txBox="1"/>
          <p:nvPr/>
        </p:nvSpPr>
        <p:spPr>
          <a:xfrm>
            <a:off x="5729014" y="358788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31323C-2055-584D-A86B-5B9C74DDA48E}"/>
              </a:ext>
            </a:extLst>
          </p:cNvPr>
          <p:cNvSpPr txBox="1"/>
          <p:nvPr/>
        </p:nvSpPr>
        <p:spPr>
          <a:xfrm>
            <a:off x="5729014" y="472764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5729012" y="143757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6638993" y="1622241"/>
            <a:ext cx="4498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335"/>
              </a:spcBef>
            </a:pPr>
            <a:r>
              <a:rPr lang="ru-RU" sz="1600" spc="-25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Индексы потребительских цен</a:t>
            </a:r>
            <a:endParaRPr lang="ru-RU" sz="1600" spc="-25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24A808-FF45-40AB-A98F-D570AA9C93BF}"/>
              </a:ext>
            </a:extLst>
          </p:cNvPr>
          <p:cNvSpPr/>
          <p:nvPr/>
        </p:nvSpPr>
        <p:spPr>
          <a:xfrm>
            <a:off x="6638991" y="2531970"/>
            <a:ext cx="4498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35"/>
              </a:spcBef>
            </a:pPr>
            <a:r>
              <a:rPr lang="ru-RU" sz="1600" spc="-25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Индексы потребительских цен на отдельные группы и виды продовольственных товаров</a:t>
            </a:r>
            <a:endParaRPr lang="ru-RU" sz="900" spc="-25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024A808-FF45-40AB-A98F-D570AA9C93BF}"/>
              </a:ext>
            </a:extLst>
          </p:cNvPr>
          <p:cNvSpPr/>
          <p:nvPr/>
        </p:nvSpPr>
        <p:spPr>
          <a:xfrm>
            <a:off x="6638994" y="3587889"/>
            <a:ext cx="4769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35"/>
              </a:spcBef>
            </a:pPr>
            <a:r>
              <a:rPr lang="ru-RU" sz="1600" spc="-25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Индексы потребительских цен на отдельные группы и виды </a:t>
            </a:r>
            <a:r>
              <a:rPr lang="ru-RU" sz="1600" spc="-25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непродовольственных </a:t>
            </a:r>
            <a:r>
              <a:rPr lang="ru-RU" sz="1600" spc="-25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</a:t>
            </a:r>
            <a:endParaRPr lang="ru-RU" sz="900" spc="-25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8992" y="4789201"/>
            <a:ext cx="4007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35"/>
              </a:spcBef>
            </a:pPr>
            <a:r>
              <a:rPr lang="ru-RU" sz="1600" spc="-25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Индексы потребительских цен </a:t>
            </a:r>
            <a:r>
              <a:rPr lang="ru-RU" sz="1600" spc="-25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тарифов на </a:t>
            </a:r>
            <a:r>
              <a:rPr lang="ru-RU" sz="1600" spc="-25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группы и виды </a:t>
            </a:r>
            <a:r>
              <a:rPr lang="ru-RU" sz="1600" spc="-25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sz="900" spc="-25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9014" y="6355682"/>
            <a:ext cx="3347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Ежемесячные данные оперативной статистики  </a:t>
            </a:r>
          </a:p>
        </p:txBody>
      </p:sp>
    </p:spTree>
    <p:extLst>
      <p:ext uri="{BB962C8B-B14F-4D97-AF65-F5344CB8AC3E}">
        <p14:creationId xmlns:p14="http://schemas.microsoft.com/office/powerpoint/2010/main" val="246317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1798320" y="177800"/>
            <a:ext cx="10045056" cy="529239"/>
            <a:chOff x="1439586" y="5107200"/>
            <a:chExt cx="10403790" cy="529239"/>
          </a:xfrm>
        </p:grpSpPr>
        <p:sp>
          <p:nvSpPr>
            <p:cNvPr id="9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99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0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23072" y="5732862"/>
            <a:ext cx="494109" cy="499100"/>
            <a:chOff x="9699205" y="5186438"/>
            <a:chExt cx="440055" cy="444500"/>
          </a:xfrm>
        </p:grpSpPr>
        <p:sp>
          <p:nvSpPr>
            <p:cNvPr id="11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1845031" y="1919383"/>
            <a:ext cx="1976031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100,12</a:t>
            </a:r>
            <a:endParaRPr lang="ru-RU" sz="4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21514" y="2547414"/>
            <a:ext cx="1687974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>
              <a:defRPr sz="3600" b="1" spc="-3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E3002A"/>
                </a:solidFill>
              </a:rPr>
              <a:t>100,23</a:t>
            </a:r>
            <a:endParaRPr lang="ru-RU" dirty="0">
              <a:solidFill>
                <a:srgbClr val="E3002A"/>
              </a:solidFill>
            </a:endParaRPr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1890293" y="3240202"/>
            <a:ext cx="1885509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>
              <a:defRPr sz="3600" b="1" spc="-3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E3002A"/>
                </a:solidFill>
              </a:rPr>
              <a:t>100,45</a:t>
            </a:r>
            <a:endParaRPr lang="ru-RU" dirty="0">
              <a:solidFill>
                <a:srgbClr val="E3002A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98825" y="2447541"/>
            <a:ext cx="3394061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60788" y="2124126"/>
            <a:ext cx="2151352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94296" y="3089107"/>
            <a:ext cx="3394061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46461" y="3690663"/>
            <a:ext cx="3384461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1">
            <a:extLst>
              <a:ext uri="{FF2B5EF4-FFF2-40B4-BE49-F238E27FC236}">
                <a16:creationId xmlns="" xmlns:a16="http://schemas.microsoft.com/office/drawing/2014/main" id="{8AFAA522-4709-4205-A976-E0D64AFCA6A9}"/>
              </a:ext>
            </a:extLst>
          </p:cNvPr>
          <p:cNvSpPr txBox="1">
            <a:spLocks/>
          </p:cNvSpPr>
          <p:nvPr/>
        </p:nvSpPr>
        <p:spPr>
          <a:xfrm>
            <a:off x="9278107" y="64270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srgbClr val="595959"/>
                </a:solidFill>
              </a:rPr>
              <a:pPr/>
              <a:t>3</a:t>
            </a:fld>
            <a:endParaRPr lang="ru-RU" dirty="0">
              <a:solidFill>
                <a:srgbClr val="595959"/>
              </a:solidFill>
            </a:endParaRPr>
          </a:p>
        </p:txBody>
      </p:sp>
      <p:sp>
        <p:nvSpPr>
          <p:cNvPr id="29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60788" y="2730890"/>
            <a:ext cx="2151352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Северо-Западный</a:t>
            </a:r>
            <a:b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округ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94296" y="3324278"/>
            <a:ext cx="2007466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1373293" y="683768"/>
            <a:ext cx="9801388" cy="509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283583"/>
                </a:solidFill>
              </a:rPr>
              <a:t>ДИНАМИКА ИНДЕКСОВ </a:t>
            </a:r>
            <a:r>
              <a:rPr lang="ru-RU" sz="2600" b="1" dirty="0">
                <a:solidFill>
                  <a:srgbClr val="283583"/>
                </a:solidFill>
              </a:rPr>
              <a:t>ПОТРЕБИТЕЛЬСКИХ ЦЕН</a:t>
            </a:r>
            <a:endParaRPr lang="ru-RU" sz="2600" b="1" dirty="0" smtClean="0">
              <a:solidFill>
                <a:srgbClr val="283583"/>
              </a:solidFill>
            </a:endParaRP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298825" y="1544295"/>
            <a:ext cx="3645378" cy="31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283583"/>
                </a:solidFill>
              </a:rPr>
              <a:t>май 2022 г. к апрелю 2022 г.; в % </a:t>
            </a:r>
            <a:endParaRPr lang="ru-RU" sz="1600" b="1" dirty="0">
              <a:solidFill>
                <a:srgbClr val="283583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074F15D4-B632-43C4-A1DA-3546E600A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861" y="481987"/>
            <a:ext cx="1062308" cy="10623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5243" y="106469"/>
            <a:ext cx="1686378" cy="300080"/>
          </a:xfrm>
          <a:prstGeom prst="rect">
            <a:avLst/>
          </a:prstGeom>
          <a:solidFill>
            <a:srgbClr val="F9F9F9"/>
          </a:solidFill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04202"/>
              </p:ext>
            </p:extLst>
          </p:nvPr>
        </p:nvGraphicFramePr>
        <p:xfrm>
          <a:off x="4240546" y="1737791"/>
          <a:ext cx="7382526" cy="240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Текст 3"/>
          <p:cNvSpPr txBox="1">
            <a:spLocks/>
          </p:cNvSpPr>
          <p:nvPr/>
        </p:nvSpPr>
        <p:spPr>
          <a:xfrm>
            <a:off x="4574924" y="1431099"/>
            <a:ext cx="4569076" cy="200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rgbClr val="283583"/>
                </a:solidFill>
              </a:rPr>
              <a:t>в % к предыдущему месяцу</a:t>
            </a:r>
            <a:endParaRPr lang="ru-RU" sz="1600" dirty="0"/>
          </a:p>
        </p:txBody>
      </p:sp>
      <p:graphicFrame>
        <p:nvGraphicFramePr>
          <p:cNvPr id="47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61048"/>
              </p:ext>
            </p:extLst>
          </p:nvPr>
        </p:nvGraphicFramePr>
        <p:xfrm>
          <a:off x="4323673" y="4090101"/>
          <a:ext cx="7382526" cy="270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8" name="Текст 3"/>
          <p:cNvSpPr txBox="1">
            <a:spLocks/>
          </p:cNvSpPr>
          <p:nvPr/>
        </p:nvSpPr>
        <p:spPr>
          <a:xfrm>
            <a:off x="4574924" y="4016767"/>
            <a:ext cx="4569076" cy="200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rgbClr val="283583"/>
                </a:solidFill>
              </a:rPr>
              <a:t>в % к декабрю предыдущего года</a:t>
            </a:r>
            <a:endParaRPr lang="ru-RU" sz="1600" dirty="0"/>
          </a:p>
        </p:txBody>
      </p:sp>
      <p:sp>
        <p:nvSpPr>
          <p:cNvPr id="49" name="Текст 3"/>
          <p:cNvSpPr txBox="1">
            <a:spLocks/>
          </p:cNvSpPr>
          <p:nvPr/>
        </p:nvSpPr>
        <p:spPr>
          <a:xfrm>
            <a:off x="298823" y="4016767"/>
            <a:ext cx="4000222" cy="2645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283583"/>
                </a:solidFill>
              </a:rPr>
              <a:t>май 2022 г. к декабрю 2021 г.; в % </a:t>
            </a:r>
            <a:endParaRPr lang="ru-RU" sz="1600" b="1" dirty="0">
              <a:solidFill>
                <a:srgbClr val="283583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sp>
        <p:nvSpPr>
          <p:cNvPr id="50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67882" y="4538764"/>
            <a:ext cx="2151352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1890293" y="4414568"/>
            <a:ext cx="1976031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111,80</a:t>
            </a:r>
            <a:endParaRPr lang="ru-RU" sz="40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36861" y="6195581"/>
            <a:ext cx="3394061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18914" y="5511232"/>
            <a:ext cx="3394061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3493" y="4860491"/>
            <a:ext cx="3394061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60788" y="5079730"/>
            <a:ext cx="2151352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Северо-Западный</a:t>
            </a:r>
            <a:b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округ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09156" y="5704941"/>
            <a:ext cx="1687974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>
              <a:defRPr sz="3600" b="1" spc="-3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E3002A"/>
                </a:solidFill>
              </a:rPr>
              <a:t>113,19</a:t>
            </a:r>
            <a:endParaRPr lang="ru-RU" dirty="0">
              <a:solidFill>
                <a:srgbClr val="E3002A"/>
              </a:solidFill>
            </a:endParaRPr>
          </a:p>
        </p:txBody>
      </p:sp>
      <p:sp>
        <p:nvSpPr>
          <p:cNvPr id="59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16272" y="5021933"/>
            <a:ext cx="1687974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>
              <a:defRPr sz="3600" b="1" spc="-3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E3002A"/>
                </a:solidFill>
              </a:rPr>
              <a:t>111,70</a:t>
            </a:r>
            <a:endParaRPr lang="ru-RU" dirty="0">
              <a:solidFill>
                <a:srgbClr val="E3002A"/>
              </a:solidFill>
            </a:endParaRPr>
          </a:p>
        </p:txBody>
      </p:sp>
      <p:sp>
        <p:nvSpPr>
          <p:cNvPr id="60" name="Текст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94296" y="5837947"/>
            <a:ext cx="2007466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75268" y="663451"/>
            <a:ext cx="9009205" cy="4903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3" y="84806"/>
            <a:ext cx="1706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3613324230"/>
              </p:ext>
            </p:extLst>
          </p:nvPr>
        </p:nvGraphicFramePr>
        <p:xfrm>
          <a:off x="4356151" y="1678675"/>
          <a:ext cx="7544508" cy="497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431179" y="3019057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90613" y="2631870"/>
            <a:ext cx="686648" cy="38718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ИПЦ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56802" y="2296633"/>
            <a:ext cx="1753495" cy="72242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100,45</a:t>
            </a:r>
            <a:endParaRPr lang="ru-RU" sz="40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56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40434" y="3964994"/>
            <a:ext cx="1769864" cy="59742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101,02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31179" y="4613914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64147" y="5146777"/>
            <a:ext cx="2390195" cy="30266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29204" y="5427631"/>
            <a:ext cx="3420484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64147" y="3496380"/>
            <a:ext cx="1489578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224263" y="4640589"/>
            <a:ext cx="1705253" cy="70241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00</a:t>
            </a:r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,18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6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224263" y="5547437"/>
            <a:ext cx="1686035" cy="67396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459966"/>
                </a:solidFill>
                <a:latin typeface="Arial Cyr" panose="020B0604020202020204" pitchFamily="34" charset="0"/>
              </a:rPr>
              <a:t>99,94</a:t>
            </a:r>
            <a:endParaRPr lang="ru-RU" sz="3600" b="1" dirty="0">
              <a:solidFill>
                <a:srgbClr val="459966"/>
              </a:solidFill>
              <a:latin typeface="Arial Cyr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27163" y="6221398"/>
            <a:ext cx="3420484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05734" y="5980400"/>
            <a:ext cx="1380601" cy="28919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08723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27163" y="3827818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47610" y="4343118"/>
            <a:ext cx="2261113" cy="29340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5834" y="5255263"/>
            <a:ext cx="15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потребительских цен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205044" y="3160112"/>
            <a:ext cx="1705253" cy="71066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</a:t>
            </a:r>
            <a:r>
              <a:rPr lang="en-US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00</a:t>
            </a:r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,6</a:t>
            </a:r>
            <a:r>
              <a:rPr lang="en-US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0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439586" y="1041329"/>
            <a:ext cx="510481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2022 г. к предыдущему месяцу; в %</a:t>
            </a:r>
            <a:endParaRPr lang="ru-RU" sz="1600" dirty="0">
              <a:solidFill>
                <a:srgbClr val="283583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074F15D4-B632-43C4-A1DA-3546E600A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402" y="430388"/>
            <a:ext cx="1070866" cy="1070866"/>
          </a:xfrm>
          <a:prstGeom prst="rect">
            <a:avLst/>
          </a:prstGeom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4" y="1989889"/>
            <a:ext cx="800798" cy="83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2715685-B30D-4D3F-9AC7-88E622E63B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17" y="5449443"/>
            <a:ext cx="721373" cy="59035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9EFEDF29-3D44-4F11-B5A2-A04713585B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613" y="4628136"/>
            <a:ext cx="693103" cy="59188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DC2B348-2F27-459F-9A65-5E5163D702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634" y="3797883"/>
            <a:ext cx="736198" cy="67109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42BE7922-1F1B-4A48-BDB8-78F0E8FBB2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1767" y="3037521"/>
            <a:ext cx="609361" cy="6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62132" y="680521"/>
            <a:ext cx="8463294" cy="4903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2" y="84806"/>
            <a:ext cx="167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1617849228"/>
              </p:ext>
            </p:extLst>
          </p:nvPr>
        </p:nvGraphicFramePr>
        <p:xfrm>
          <a:off x="4356151" y="1678675"/>
          <a:ext cx="7544508" cy="497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431179" y="3019057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90613" y="2631870"/>
            <a:ext cx="686648" cy="38718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ИПЦ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1965278" y="2296633"/>
            <a:ext cx="1945019" cy="72242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113,19</a:t>
            </a:r>
            <a:endParaRPr lang="ru-RU" sz="40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56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36417" y="3915242"/>
            <a:ext cx="1713271" cy="59742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113,91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31179" y="4613914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82003" y="5137175"/>
            <a:ext cx="2390195" cy="30266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29204" y="5427631"/>
            <a:ext cx="3420484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64147" y="3496380"/>
            <a:ext cx="1489578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44435" y="4668938"/>
            <a:ext cx="1705253" cy="70241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116,04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6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18876" y="5571022"/>
            <a:ext cx="1710242" cy="67396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10</a:t>
            </a:r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7,56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89813" y="6248991"/>
            <a:ext cx="3420484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05734" y="5980400"/>
            <a:ext cx="1380601" cy="28919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68771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27163" y="3827818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47610" y="4343118"/>
            <a:ext cx="2261113" cy="29340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9834" y="5309940"/>
            <a:ext cx="15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потребительских цен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241216" y="3148559"/>
            <a:ext cx="1604456" cy="71066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114,96 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439586" y="1078334"/>
            <a:ext cx="5930206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2022 г. к декабрю предыдущего года; в %</a:t>
            </a:r>
            <a:endParaRPr lang="ru-RU" sz="1600" dirty="0">
              <a:solidFill>
                <a:srgbClr val="283583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074F15D4-B632-43C4-A1DA-3546E600A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652" y="474702"/>
            <a:ext cx="1076480" cy="1076480"/>
          </a:xfrm>
          <a:prstGeom prst="rect">
            <a:avLst/>
          </a:prstGeom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4" y="1989889"/>
            <a:ext cx="800798" cy="83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2715685-B30D-4D3F-9AC7-88E622E63B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17" y="5449443"/>
            <a:ext cx="721373" cy="59035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9EFEDF29-3D44-4F11-B5A2-A04713585B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613" y="4628136"/>
            <a:ext cx="693103" cy="59188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DC2B348-2F27-459F-9A65-5E5163D702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634" y="3797883"/>
            <a:ext cx="736198" cy="67109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42BE7922-1F1B-4A48-BDB8-78F0E8FBB2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1767" y="3037521"/>
            <a:ext cx="609361" cy="6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49446" y="707039"/>
            <a:ext cx="8772370" cy="4903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2" y="84806"/>
            <a:ext cx="167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599035280"/>
              </p:ext>
            </p:extLst>
          </p:nvPr>
        </p:nvGraphicFramePr>
        <p:xfrm>
          <a:off x="4298868" y="1606024"/>
          <a:ext cx="7544508" cy="505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431179" y="3019057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90613" y="2631870"/>
            <a:ext cx="686648" cy="38718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ИПЦ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156802" y="2296633"/>
            <a:ext cx="1753495" cy="72242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11</a:t>
            </a:r>
            <a:r>
              <a:rPr lang="en-US" sz="40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9</a:t>
            </a:r>
            <a:r>
              <a:rPr lang="ru-RU" sz="40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,46</a:t>
            </a:r>
            <a:endParaRPr lang="ru-RU" sz="40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56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1987840" y="3922433"/>
            <a:ext cx="1884411" cy="59742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120,17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31179" y="4613914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64147" y="5146777"/>
            <a:ext cx="2390195" cy="30266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29204" y="5427631"/>
            <a:ext cx="3420484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64147" y="3496380"/>
            <a:ext cx="1489578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205044" y="4668938"/>
            <a:ext cx="1705253" cy="70241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122,87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6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306472" y="5563154"/>
            <a:ext cx="1624725" cy="67396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113,06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51767" y="6237115"/>
            <a:ext cx="3420484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05734" y="5980400"/>
            <a:ext cx="1380601" cy="28919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68771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27163" y="3827818"/>
            <a:ext cx="3418509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47610" y="4343118"/>
            <a:ext cx="2261113" cy="29340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3414" y="5277391"/>
            <a:ext cx="152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потребительских цен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205044" y="3160112"/>
            <a:ext cx="1705253" cy="71066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b="1" dirty="0" smtClean="0">
                <a:solidFill>
                  <a:srgbClr val="E3002A"/>
                </a:solidFill>
                <a:latin typeface="Arial Cyr" panose="020B0604020202020204" pitchFamily="34" charset="0"/>
              </a:rPr>
              <a:t>121,51</a:t>
            </a:r>
            <a:endParaRPr lang="ru-RU" sz="3600" b="1" dirty="0">
              <a:solidFill>
                <a:srgbClr val="E3002A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439586" y="1052147"/>
            <a:ext cx="8113849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2022 г. к соответствующему месяцу предыдущего года; в %</a:t>
            </a:r>
            <a:endParaRPr lang="ru-RU" sz="1600" dirty="0">
              <a:solidFill>
                <a:srgbClr val="283583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074F15D4-B632-43C4-A1DA-3546E600A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652" y="524644"/>
            <a:ext cx="1012529" cy="1012529"/>
          </a:xfrm>
          <a:prstGeom prst="rect">
            <a:avLst/>
          </a:prstGeom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4" y="1989889"/>
            <a:ext cx="800798" cy="83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2715685-B30D-4D3F-9AC7-88E622E63B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417" y="5449443"/>
            <a:ext cx="721373" cy="590359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9EFEDF29-3D44-4F11-B5A2-A04713585B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0613" y="4628136"/>
            <a:ext cx="693103" cy="59188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DC2B348-2F27-459F-9A65-5E5163D702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634" y="3797883"/>
            <a:ext cx="736198" cy="67109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42BE7922-1F1B-4A48-BDB8-78F0E8FBB2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1767" y="3037521"/>
            <a:ext cx="609361" cy="6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2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78596" y="1533735"/>
            <a:ext cx="2716013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283583"/>
                </a:solidFill>
              </a:rPr>
              <a:t>к предыдущему месяцу</a:t>
            </a:r>
            <a:endParaRPr lang="ru-RU" sz="1600" b="1" dirty="0">
              <a:solidFill>
                <a:srgbClr val="283583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53582" y="1960271"/>
            <a:ext cx="2416360" cy="0"/>
          </a:xfrm>
          <a:prstGeom prst="line">
            <a:avLst/>
          </a:prstGeom>
          <a:ln w="19050">
            <a:solidFill>
              <a:srgbClr val="5959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83332" y="2088728"/>
            <a:ext cx="416577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494720" y="2935205"/>
            <a:ext cx="1365070" cy="11106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83332" y="2677447"/>
            <a:ext cx="744909" cy="25775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СЗФО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9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99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101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03" name="Прямоугольник 102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285653" y="84806"/>
            <a:ext cx="17205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879009" y="2036045"/>
            <a:ext cx="1353650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100,12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51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902740" y="2514482"/>
            <a:ext cx="1406606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100,23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494720" y="2455054"/>
            <a:ext cx="1365070" cy="25242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8465209" y="1532129"/>
            <a:ext cx="3313214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283583"/>
                </a:solidFill>
              </a:rPr>
              <a:t>к соответствующему месяцу предыдущего года</a:t>
            </a:r>
            <a:endParaRPr lang="ru-RU" sz="1600" b="1" dirty="0">
              <a:solidFill>
                <a:srgbClr val="283583"/>
              </a:solidFill>
            </a:endParaRPr>
          </a:p>
        </p:txBody>
      </p:sp>
      <p:sp>
        <p:nvSpPr>
          <p:cNvPr id="94" name="Текст 3">
            <a:extLst>
              <a:ext uri="{FF2B5EF4-FFF2-40B4-BE49-F238E27FC236}">
                <a16:creationId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643038" y="1527969"/>
            <a:ext cx="3288837" cy="374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rgbClr val="283583"/>
                </a:solidFill>
              </a:rPr>
              <a:t>к декабрю предыдущего года</a:t>
            </a:r>
            <a:endParaRPr lang="ru-RU" sz="1600" b="1" dirty="0">
              <a:solidFill>
                <a:srgbClr val="283583"/>
              </a:solidFill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8611663" y="1907767"/>
            <a:ext cx="3078451" cy="17893"/>
          </a:xfrm>
          <a:prstGeom prst="line">
            <a:avLst/>
          </a:prstGeom>
          <a:ln w="19050">
            <a:solidFill>
              <a:srgbClr val="5959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701604" y="1947108"/>
            <a:ext cx="3123209" cy="0"/>
          </a:xfrm>
          <a:prstGeom prst="line">
            <a:avLst/>
          </a:prstGeom>
          <a:ln w="19050">
            <a:solidFill>
              <a:srgbClr val="5959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2309346" y="2658649"/>
            <a:ext cx="1288877" cy="12422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200189" y="2310972"/>
            <a:ext cx="416577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493053" y="2199651"/>
            <a:ext cx="1328320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mtClean="0">
                <a:solidFill>
                  <a:srgbClr val="E1002B"/>
                </a:solidFill>
                <a:latin typeface="Arial Cyr" panose="020B0604020202020204" pitchFamily="34" charset="0"/>
              </a:rPr>
              <a:t>100,45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graphicFrame>
        <p:nvGraphicFramePr>
          <p:cNvPr id="90" name="Диаграмма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224248"/>
              </p:ext>
            </p:extLst>
          </p:nvPr>
        </p:nvGraphicFramePr>
        <p:xfrm>
          <a:off x="436775" y="3173888"/>
          <a:ext cx="3458331" cy="346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571358" y="2055805"/>
            <a:ext cx="416577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8575921" y="2081022"/>
            <a:ext cx="416577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4643038" y="2419964"/>
            <a:ext cx="1527200" cy="4936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681360" y="2876566"/>
            <a:ext cx="1558314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6542322" y="2625269"/>
            <a:ext cx="1354769" cy="6211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0418326" y="2618347"/>
            <a:ext cx="1338245" cy="6922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4643038" y="2917888"/>
            <a:ext cx="1527200" cy="6212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8656994" y="2455054"/>
            <a:ext cx="1522005" cy="12422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8548275" y="2601517"/>
            <a:ext cx="744909" cy="25775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ЗФ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509953" y="2621778"/>
            <a:ext cx="744909" cy="25775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СЗФО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10294820" y="2274249"/>
            <a:ext cx="416577" cy="37403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6447319" y="2349600"/>
            <a:ext cx="416577" cy="28188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endParaRPr lang="ru-RU" sz="12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006753" y="2486059"/>
            <a:ext cx="1341079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111,70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124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5006754" y="1985110"/>
            <a:ext cx="1280702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111,80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12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6768552" y="2176535"/>
            <a:ext cx="1338218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113,19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126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9077888" y="2457415"/>
            <a:ext cx="1340437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116,93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12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9027626" y="2026907"/>
            <a:ext cx="1296756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117,10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128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10632427" y="2169688"/>
            <a:ext cx="1309364" cy="43182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119,46</a:t>
            </a:r>
            <a:endParaRPr lang="ru-RU" sz="28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9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78596" y="3610100"/>
            <a:ext cx="1764492" cy="21375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</a:t>
            </a:r>
            <a:endParaRPr lang="ru-RU" sz="1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9" name="Диаграмма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417402"/>
              </p:ext>
            </p:extLst>
          </p:nvPr>
        </p:nvGraphicFramePr>
        <p:xfrm>
          <a:off x="8465209" y="3146961"/>
          <a:ext cx="3588246" cy="346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3" name="Диаграмма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105682"/>
              </p:ext>
            </p:extLst>
          </p:nvPr>
        </p:nvGraphicFramePr>
        <p:xfrm>
          <a:off x="4571358" y="3146961"/>
          <a:ext cx="3503863" cy="346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4785411" y="3823855"/>
            <a:ext cx="1667673" cy="40376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</a:t>
            </a:r>
            <a:endParaRPr lang="ru-RU" sz="1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8665995" y="3621975"/>
            <a:ext cx="1643022" cy="20188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Карелия</a:t>
            </a:r>
            <a:endParaRPr lang="ru-RU" sz="11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074F15D4-B632-43C4-A1DA-3546E600A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653" y="524645"/>
            <a:ext cx="1012528" cy="1012528"/>
          </a:xfrm>
          <a:prstGeom prst="rect">
            <a:avLst/>
          </a:prstGeom>
        </p:spPr>
      </p:pic>
      <p:sp>
        <p:nvSpPr>
          <p:cNvPr id="57" name="Текст 3"/>
          <p:cNvSpPr txBox="1">
            <a:spLocks/>
          </p:cNvSpPr>
          <p:nvPr/>
        </p:nvSpPr>
        <p:spPr>
          <a:xfrm>
            <a:off x="1305423" y="673122"/>
            <a:ext cx="10084821" cy="509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ПОТРЕБИТЕЛЬСКИХ </a:t>
            </a:r>
            <a:r>
              <a:rPr lang="ru-RU" sz="2600" b="1" dirty="0" smtClean="0">
                <a:solidFill>
                  <a:srgbClr val="283583"/>
                </a:solidFill>
              </a:rPr>
              <a:t>ЦЕН</a:t>
            </a:r>
          </a:p>
        </p:txBody>
      </p:sp>
      <p:sp>
        <p:nvSpPr>
          <p:cNvPr id="53" name="Номер слайда 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cdr="http://schemas.openxmlformats.org/drawingml/2006/chartDrawing" xmlns:c="http://schemas.openxmlformats.org/drawingml/2006/chart" id="{3F8A9122-393E-9E43-ADBD-FD8785CAD33E}"/>
              </a:ext>
            </a:extLst>
          </p:cNvPr>
          <p:cNvSpPr>
            <a:spLocks noGrp="1"/>
          </p:cNvSpPr>
          <p:nvPr/>
        </p:nvSpPr>
        <p:spPr>
          <a:xfrm>
            <a:off x="9198608" y="6390555"/>
            <a:ext cx="2743183" cy="386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41B81EEA-DF2A-1C47-9781-44818CAE4220}" type="slidenum">
              <a:rPr lang="ru-RU" sz="160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6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98181" y="1058493"/>
            <a:ext cx="2414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</a:t>
            </a:r>
            <a:r>
              <a:rPr lang="ru-RU" sz="1600" dirty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года; в %</a:t>
            </a:r>
            <a:endParaRPr lang="ru-RU" sz="1600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4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096034" y="648043"/>
            <a:ext cx="10926217" cy="7080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 НА ОТДЕЛЬНЫЕ ГРУППЫ</a:t>
            </a:r>
            <a:br>
              <a:rPr lang="ru-RU" sz="2600" b="1" dirty="0" smtClean="0">
                <a:solidFill>
                  <a:srgbClr val="283583"/>
                </a:solidFill>
              </a:rPr>
            </a:br>
            <a:r>
              <a:rPr lang="ru-RU" sz="2600" b="1" dirty="0" smtClean="0">
                <a:solidFill>
                  <a:srgbClr val="283583"/>
                </a:solidFill>
              </a:rPr>
              <a:t>ПРОДОВОЛЬСТВЕННЫХ ТОВАРОВ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3" y="84806"/>
            <a:ext cx="1706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2581283638"/>
              </p:ext>
            </p:extLst>
          </p:nvPr>
        </p:nvGraphicFramePr>
        <p:xfrm>
          <a:off x="255275" y="2532418"/>
          <a:ext cx="11809345" cy="41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08723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139113" y="1286381"/>
            <a:ext cx="510481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2022 г. к предыдущему месяцу; в %</a:t>
            </a:r>
            <a:endParaRPr lang="ru-RU" sz="1600" dirty="0">
              <a:solidFill>
                <a:srgbClr val="283583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DC2B348-2F27-459F-9A65-5E5163D70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275" y="622353"/>
            <a:ext cx="883837" cy="805682"/>
          </a:xfrm>
          <a:prstGeom prst="rect">
            <a:avLst/>
          </a:prstGeom>
        </p:spPr>
      </p:pic>
      <p:sp>
        <p:nvSpPr>
          <p:cNvPr id="4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14743" y="2201024"/>
            <a:ext cx="2715060" cy="29758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Соль, соус, специи, концентраты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286049" y="1775746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103,42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8280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33949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6231643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8802806" y="2447981"/>
            <a:ext cx="2831911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587038" y="2184117"/>
            <a:ext cx="2455270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6231643" y="2167211"/>
            <a:ext cx="1624176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9022555" y="2157780"/>
            <a:ext cx="3169445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Яйца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4171709" y="1756547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102,68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7052087" y="1805367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97,5</a:t>
            </a:r>
            <a:r>
              <a:rPr lang="en-US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9844750" y="1775745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82,81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ACE3741-A286-468F-8212-D1AC2C303D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802806" y="1474206"/>
            <a:ext cx="901737" cy="90173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E3E1E43-2B74-4BCE-B3C0-9FA450B6893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19363" y="1624875"/>
            <a:ext cx="786563" cy="78656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DFCC555-5AA6-4953-B1E4-D0F36DE6831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6"/>
              </a:ext>
            </a:extLst>
          </a:blip>
          <a:stretch>
            <a:fillRect/>
          </a:stretch>
        </p:blipFill>
        <p:spPr>
          <a:xfrm>
            <a:off x="5938394" y="1207324"/>
            <a:ext cx="1204115" cy="12041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7" y="1539273"/>
            <a:ext cx="713096" cy="71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3" y="1384842"/>
            <a:ext cx="1044900" cy="10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096034" y="648043"/>
            <a:ext cx="10926217" cy="70803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b="1" dirty="0">
                <a:solidFill>
                  <a:srgbClr val="283583"/>
                </a:solidFill>
              </a:rPr>
              <a:t>ИНДЕКСЫ </a:t>
            </a:r>
            <a:r>
              <a:rPr lang="ru-RU" sz="2600" b="1" dirty="0" smtClean="0">
                <a:solidFill>
                  <a:srgbClr val="283583"/>
                </a:solidFill>
              </a:rPr>
              <a:t>ПОТРЕБИТЕЛЬСКИХ ЦЕН НА ОТДЕЛЬНЫЕ ГРУППЫ</a:t>
            </a:r>
            <a:br>
              <a:rPr lang="ru-RU" sz="2600" b="1" dirty="0" smtClean="0">
                <a:solidFill>
                  <a:srgbClr val="283583"/>
                </a:solidFill>
              </a:rPr>
            </a:br>
            <a:r>
              <a:rPr lang="ru-RU" sz="2600" b="1" dirty="0" smtClean="0">
                <a:solidFill>
                  <a:srgbClr val="283583"/>
                </a:solidFill>
              </a:rPr>
              <a:t>ПРОДОВОЛЬСТВЕННЫХ ТОВАРОВ</a:t>
            </a:r>
            <a:endParaRPr lang="ru-RU" sz="2600" b="1" dirty="0">
              <a:solidFill>
                <a:srgbClr val="283583"/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7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79" name="Группа 7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81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8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85" name="Прямоугольник 84"/>
          <p:cNvSpPr/>
          <p:nvPr/>
        </p:nvSpPr>
        <p:spPr>
          <a:xfrm>
            <a:off x="368397" y="131500"/>
            <a:ext cx="1491393" cy="29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285653" y="84806"/>
            <a:ext cx="1706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28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КАРЕЛИЯСТАТ</a:t>
            </a:r>
            <a:endParaRPr lang="ru-RU" sz="1500" b="1" dirty="0">
              <a:solidFill>
                <a:srgbClr val="2835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4" name="Диаграмма 93"/>
          <p:cNvGraphicFramePr/>
          <p:nvPr>
            <p:extLst>
              <p:ext uri="{D42A27DB-BD31-4B8C-83A1-F6EECF244321}">
                <p14:modId xmlns:p14="http://schemas.microsoft.com/office/powerpoint/2010/main" val="3172122574"/>
              </p:ext>
            </p:extLst>
          </p:nvPr>
        </p:nvGraphicFramePr>
        <p:xfrm>
          <a:off x="255275" y="2532418"/>
          <a:ext cx="11809345" cy="41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D153DA-6025-4EA0-9C6F-B3EE872C2559}"/>
              </a:ext>
            </a:extLst>
          </p:cNvPr>
          <p:cNvSpPr txBox="1">
            <a:spLocks/>
          </p:cNvSpPr>
          <p:nvPr/>
        </p:nvSpPr>
        <p:spPr>
          <a:xfrm>
            <a:off x="2608723" y="3179968"/>
            <a:ext cx="1562987" cy="64785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46" name="Текст 3"/>
          <p:cNvSpPr txBox="1">
            <a:spLocks/>
          </p:cNvSpPr>
          <p:nvPr/>
        </p:nvSpPr>
        <p:spPr>
          <a:xfrm>
            <a:off x="1139113" y="1286381"/>
            <a:ext cx="5104811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</a:rPr>
              <a:t>май  2022 г. к декабрю предыдущего года; в %</a:t>
            </a:r>
            <a:endParaRPr lang="ru-RU" sz="1600" dirty="0">
              <a:solidFill>
                <a:srgbClr val="283583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1DC2B348-2F27-459F-9A65-5E5163D70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275" y="622353"/>
            <a:ext cx="883837" cy="805682"/>
          </a:xfrm>
          <a:prstGeom prst="rect">
            <a:avLst/>
          </a:prstGeom>
        </p:spPr>
      </p:pic>
      <p:sp>
        <p:nvSpPr>
          <p:cNvPr id="47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314744" y="2201023"/>
            <a:ext cx="1624176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Сахар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1047838" y="176511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141,34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382800" y="2447981"/>
            <a:ext cx="1910024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2608723" y="2447981"/>
            <a:ext cx="3491826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6331798" y="2447981"/>
            <a:ext cx="2342132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F8F176D-9212-40F8-B0CD-6EE624167C95}"/>
              </a:ext>
            </a:extLst>
          </p:cNvPr>
          <p:cNvCxnSpPr>
            <a:cxnSpLocks/>
          </p:cNvCxnSpPr>
          <p:nvPr/>
        </p:nvCxnSpPr>
        <p:spPr>
          <a:xfrm>
            <a:off x="9192430" y="2447981"/>
            <a:ext cx="2442287" cy="0"/>
          </a:xfrm>
          <a:prstGeom prst="line">
            <a:avLst/>
          </a:prstGeom>
          <a:ln w="12700">
            <a:solidFill>
              <a:srgbClr val="59595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4171709" y="176511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125,65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7198500" y="176511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E3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107,10</a:t>
            </a:r>
            <a:endParaRPr lang="ru-RU" sz="1600" b="1" dirty="0">
              <a:solidFill>
                <a:srgbClr val="E30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5001E4B7-A67D-4E47-A605-DF23F79588C9}"/>
              </a:ext>
            </a:extLst>
          </p:cNvPr>
          <p:cNvSpPr/>
          <p:nvPr/>
        </p:nvSpPr>
        <p:spPr>
          <a:xfrm>
            <a:off x="9989745" y="1765119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45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81,70</a:t>
            </a:r>
            <a:endParaRPr lang="ru-RU" sz="1600" b="1" dirty="0">
              <a:solidFill>
                <a:srgbClr val="45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DFCC555-5AA6-4953-B1E4-D0F36DE6831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5568" y="1459457"/>
            <a:ext cx="903250" cy="903250"/>
          </a:xfrm>
          <a:prstGeom prst="rect">
            <a:avLst/>
          </a:prstGeom>
        </p:spPr>
      </p:pic>
      <p:sp>
        <p:nvSpPr>
          <p:cNvPr id="34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571978" y="2218180"/>
            <a:ext cx="4002109" cy="31978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Плодоовощная продукция, </a:t>
            </a: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sz="1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18EDB64-55BB-4380-BD4B-B07A467D774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34988" y="1702840"/>
            <a:ext cx="675230" cy="675230"/>
          </a:xfrm>
          <a:prstGeom prst="rect">
            <a:avLst/>
          </a:prstGeom>
        </p:spPr>
      </p:pic>
      <p:sp>
        <p:nvSpPr>
          <p:cNvPr id="36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9309728" y="2201306"/>
            <a:ext cx="1624176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Яйца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ACE3741-A286-468F-8212-D1AC2C303D2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192430" y="1561051"/>
            <a:ext cx="797315" cy="79731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30420031-01F5-4BC3-B7EB-801145D8D0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427090" y="1536127"/>
            <a:ext cx="826580" cy="826580"/>
          </a:xfrm>
          <a:prstGeom prst="rect">
            <a:avLst/>
          </a:prstGeom>
        </p:spPr>
      </p:pic>
      <p:sp>
        <p:nvSpPr>
          <p:cNvPr id="39" name="Текст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6331798" y="2178826"/>
            <a:ext cx="1624176" cy="33139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Мясопродукты</a:t>
            </a:r>
            <a:endParaRPr lang="ru-RU" sz="1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CCFFFF"/>
    </a:accent1>
    <a:accent2>
      <a:srgbClr val="99FF99"/>
    </a:accent2>
    <a:accent3>
      <a:srgbClr val="8D89A4"/>
    </a:accent3>
    <a:accent4>
      <a:srgbClr val="F9E98E"/>
    </a:accent4>
    <a:accent5>
      <a:srgbClr val="FF9999"/>
    </a:accent5>
    <a:accent6>
      <a:srgbClr val="7E848D"/>
    </a:accent6>
    <a:hlink>
      <a:srgbClr val="00C8C3"/>
    </a:hlink>
    <a:folHlink>
      <a:srgbClr val="A116E0"/>
    </a:folHlink>
  </a:clrScheme>
  <a:fontScheme name="6_Тема Office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CCFFFF"/>
    </a:accent1>
    <a:accent2>
      <a:srgbClr val="99FF99"/>
    </a:accent2>
    <a:accent3>
      <a:srgbClr val="8D89A4"/>
    </a:accent3>
    <a:accent4>
      <a:srgbClr val="F9E98E"/>
    </a:accent4>
    <a:accent5>
      <a:srgbClr val="FF9999"/>
    </a:accent5>
    <a:accent6>
      <a:srgbClr val="7E848D"/>
    </a:accent6>
    <a:hlink>
      <a:srgbClr val="00C8C3"/>
    </a:hlink>
    <a:folHlink>
      <a:srgbClr val="A116E0"/>
    </a:folHlink>
  </a:clrScheme>
  <a:fontScheme name="6_Тема Office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CCFFFF"/>
    </a:accent1>
    <a:accent2>
      <a:srgbClr val="99FF99"/>
    </a:accent2>
    <a:accent3>
      <a:srgbClr val="8D89A4"/>
    </a:accent3>
    <a:accent4>
      <a:srgbClr val="F9E98E"/>
    </a:accent4>
    <a:accent5>
      <a:srgbClr val="FF9999"/>
    </a:accent5>
    <a:accent6>
      <a:srgbClr val="7E848D"/>
    </a:accent6>
    <a:hlink>
      <a:srgbClr val="00C8C3"/>
    </a:hlink>
    <a:folHlink>
      <a:srgbClr val="A116E0"/>
    </a:folHlink>
  </a:clrScheme>
  <a:fontScheme name="6_Тема Office">
    <a:majorFont>
      <a:latin typeface=""/>
      <a:ea typeface=""/>
      <a:cs typeface=""/>
    </a:majorFont>
    <a:minorFont>
      <a:latin typeface="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979</Words>
  <Application>Microsoft Office PowerPoint</Application>
  <PresentationFormat>Произвольный</PresentationFormat>
  <Paragraphs>479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Якушева Ирина Валерьевна</cp:lastModifiedBy>
  <cp:revision>417</cp:revision>
  <cp:lastPrinted>2022-05-19T08:10:52Z</cp:lastPrinted>
  <dcterms:created xsi:type="dcterms:W3CDTF">2021-07-20T10:50:29Z</dcterms:created>
  <dcterms:modified xsi:type="dcterms:W3CDTF">2022-06-09T09:21:51Z</dcterms:modified>
</cp:coreProperties>
</file>